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1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118" r:id="rId2"/>
    <p:sldId id="2426" r:id="rId3"/>
    <p:sldId id="2427" r:id="rId4"/>
    <p:sldId id="2428" r:id="rId5"/>
    <p:sldId id="2416" r:id="rId6"/>
    <p:sldId id="2417" r:id="rId7"/>
    <p:sldId id="2418" r:id="rId8"/>
    <p:sldId id="2419" r:id="rId9"/>
    <p:sldId id="2317" r:id="rId10"/>
    <p:sldId id="2322" r:id="rId11"/>
    <p:sldId id="2286" r:id="rId12"/>
    <p:sldId id="2301" r:id="rId13"/>
    <p:sldId id="2302" r:id="rId14"/>
    <p:sldId id="2305" r:id="rId15"/>
    <p:sldId id="2311" r:id="rId16"/>
    <p:sldId id="2403" r:id="rId17"/>
    <p:sldId id="2348" r:id="rId18"/>
    <p:sldId id="2330" r:id="rId19"/>
    <p:sldId id="2336" r:id="rId20"/>
    <p:sldId id="2338" r:id="rId21"/>
    <p:sldId id="2351" r:id="rId22"/>
    <p:sldId id="2352" r:id="rId23"/>
    <p:sldId id="2353" r:id="rId24"/>
    <p:sldId id="2354" r:id="rId25"/>
    <p:sldId id="2355" r:id="rId26"/>
    <p:sldId id="2356" r:id="rId27"/>
    <p:sldId id="2361" r:id="rId28"/>
    <p:sldId id="2365" r:id="rId29"/>
    <p:sldId id="2349" r:id="rId30"/>
    <p:sldId id="2364" r:id="rId31"/>
    <p:sldId id="2341" r:id="rId32"/>
    <p:sldId id="2397" r:id="rId33"/>
    <p:sldId id="2399" r:id="rId34"/>
    <p:sldId id="2400" r:id="rId35"/>
    <p:sldId id="2401" r:id="rId36"/>
    <p:sldId id="2405" r:id="rId37"/>
    <p:sldId id="2402" r:id="rId38"/>
    <p:sldId id="2420" r:id="rId39"/>
    <p:sldId id="2408" r:id="rId40"/>
    <p:sldId id="2438" r:id="rId41"/>
    <p:sldId id="2421" r:id="rId42"/>
    <p:sldId id="2422" r:id="rId43"/>
    <p:sldId id="2424" r:id="rId44"/>
    <p:sldId id="2425" r:id="rId45"/>
    <p:sldId id="2429" r:id="rId46"/>
    <p:sldId id="2430" r:id="rId47"/>
    <p:sldId id="2432" r:id="rId48"/>
    <p:sldId id="2433" r:id="rId49"/>
    <p:sldId id="2439" r:id="rId50"/>
    <p:sldId id="2396" r:id="rId51"/>
    <p:sldId id="2434" r:id="rId52"/>
    <p:sldId id="2436" r:id="rId53"/>
    <p:sldId id="2437" r:id="rId54"/>
    <p:sldId id="2350" r:id="rId55"/>
    <p:sldId id="2376" r:id="rId56"/>
    <p:sldId id="2412" r:id="rId57"/>
  </p:sldIdLst>
  <p:sldSz cx="9601200" cy="7315200"/>
  <p:notesSz cx="6864350" cy="915035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3DE8"/>
    <a:srgbClr val="500093"/>
    <a:srgbClr val="00279F"/>
    <a:srgbClr val="009688"/>
    <a:srgbClr val="F46AE7"/>
    <a:srgbClr val="DDFA64"/>
    <a:srgbClr val="8FD688"/>
    <a:srgbClr val="F6F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3927" autoAdjust="0"/>
  </p:normalViewPr>
  <p:slideViewPr>
    <p:cSldViewPr snapToGrid="0">
      <p:cViewPr varScale="1">
        <p:scale>
          <a:sx n="89" d="100"/>
          <a:sy n="89" d="100"/>
        </p:scale>
        <p:origin x="-1296" y="-104"/>
      </p:cViewPr>
      <p:guideLst>
        <p:guide orient="horz" pos="3633"/>
        <p:guide pos="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2096" y="-120"/>
      </p:cViewPr>
      <p:guideLst>
        <p:guide orient="horz" pos="2882"/>
        <p:guide pos="216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423025" y="8756650"/>
            <a:ext cx="3714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5" tIns="44370" rIns="90325" bIns="44370" anchor="ctr">
            <a:spAutoFit/>
          </a:bodyPr>
          <a:lstStyle/>
          <a:p>
            <a:pPr algn="r" defTabSz="911225">
              <a:spcBef>
                <a:spcPct val="0"/>
              </a:spcBef>
            </a:pPr>
            <a:fld id="{A0771B98-94D0-FB43-8013-73A747DBC1D7}" type="slidenum">
              <a:rPr lang="en-US" sz="1400">
                <a:latin typeface="Helvetica" charset="0"/>
              </a:rPr>
              <a:pPr algn="r" defTabSz="911225">
                <a:spcBef>
                  <a:spcPct val="0"/>
                </a:spcBef>
              </a:pPr>
              <a:t>‹#›</a:t>
            </a:fld>
            <a:endParaRPr lang="en-US" sz="14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2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344988"/>
            <a:ext cx="5032375" cy="412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325" tIns="44370" rIns="90325" bIns="443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0563"/>
            <a:ext cx="4487862" cy="3419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402388" y="8758238"/>
            <a:ext cx="3921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5" tIns="44370" rIns="90325" bIns="44370" anchor="ctr">
            <a:spAutoFit/>
          </a:bodyPr>
          <a:lstStyle/>
          <a:p>
            <a:pPr algn="r" defTabSz="911225">
              <a:spcBef>
                <a:spcPct val="0"/>
              </a:spcBef>
            </a:pPr>
            <a:fld id="{2CC890B7-FC6F-264D-9BA1-2DD03362AF6E}" type="slidenum">
              <a:rPr lang="en-US" sz="1400">
                <a:latin typeface="Helvetica" charset="0"/>
              </a:rPr>
              <a:pPr algn="r" defTabSz="911225">
                <a:spcBef>
                  <a:spcPct val="0"/>
                </a:spcBef>
              </a:pPr>
              <a:t>‹#›</a:t>
            </a:fld>
            <a:endParaRPr lang="en-US" sz="14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30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690563"/>
            <a:ext cx="4487862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32375" cy="4121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690563"/>
            <a:ext cx="4487862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32375" cy="4121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19988" tIns="58415" rIns="119988" bIns="58415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8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690563"/>
            <a:ext cx="4487862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3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32375" cy="4121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19988" tIns="58415" rIns="119988" bIns="58415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693738"/>
            <a:ext cx="4486275" cy="34178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30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6575"/>
            <a:ext cx="5032375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19988" tIns="58415" rIns="119988" bIns="584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690563"/>
            <a:ext cx="4487862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32375" cy="4121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690563"/>
            <a:ext cx="4487862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32375" cy="4121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690563"/>
            <a:ext cx="4487862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4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32375" cy="4121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690563"/>
            <a:ext cx="4487862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5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32375" cy="4121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0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690563"/>
            <a:ext cx="4487862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6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32375" cy="4121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</p:spPr>
      </p:sp>
      <p:sp>
        <p:nvSpPr>
          <p:cNvPr id="290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19988" tIns="58415" rIns="119988" bIns="58415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Cosmology is growing in new, sophisticated directions, and data interpretation, synthesis, and visualization will play key roles and deliver unprecedented opportunities to understand the universe and fundamental physics. 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</p:spPr>
      </p:sp>
      <p:sp>
        <p:nvSpPr>
          <p:cNvPr id="292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19988" tIns="58415" rIns="119988" bIns="58415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19988" tIns="58415" rIns="119988" bIns="58415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8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19988" tIns="58415" rIns="119988" bIns="58415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2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19988" tIns="58415" rIns="119988" bIns="58415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2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19988" tIns="58415" rIns="119988" bIns="58415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3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19988" tIns="58415" rIns="119988" bIns="58415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19988" tIns="58415" rIns="119988" bIns="584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19988" tIns="58415" rIns="119988" bIns="584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19988" tIns="58415" rIns="119988" bIns="584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19988" tIns="58415" rIns="119988" bIns="584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19988" tIns="58415" rIns="119988" bIns="584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19988" tIns="58415" rIns="119988" bIns="58415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19988" tIns="58415" rIns="119988" bIns="584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9038" y="693738"/>
            <a:ext cx="4489450" cy="3419475"/>
          </a:xfrm>
          <a:solidFill>
            <a:srgbClr val="FFFFFF"/>
          </a:solidFill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794" tIns="44897" rIns="89794" bIns="448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19988" tIns="58415" rIns="119988" bIns="584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19988" tIns="58415" rIns="119988" bIns="58415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3738"/>
            <a:ext cx="4486275" cy="3417887"/>
          </a:xfrm>
          <a:ln cap="flat"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32375" cy="41163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19988" tIns="58415" rIns="119988" bIns="58415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271713"/>
            <a:ext cx="8159750" cy="156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4144963"/>
            <a:ext cx="6721475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30967-2DA2-8D46-BEE5-5B530223F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0563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656A-5A82-F84F-95FB-3C7C2DDA7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515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463" y="0"/>
            <a:ext cx="2105025" cy="6953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0388" y="0"/>
            <a:ext cx="6162675" cy="6953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C461C-779D-2B4F-A62A-71E8D3EAF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9438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A135A-1AE0-D242-B1E8-CE6608CAC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5901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3461-9343-1742-B0BF-D5B61918F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419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388" y="968375"/>
            <a:ext cx="4133850" cy="598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638" y="968375"/>
            <a:ext cx="4133850" cy="598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9317C-0889-7F41-B3AA-666D116CA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8144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EC18-D254-CF40-AF6B-FFE1D6AE7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9756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9B369-E82A-044E-893E-D8BF9FD01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2135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26F4C-7AD0-C342-94F9-36C42209A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360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D8A6B-CB86-0D49-AE66-FF3849824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5160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64A9C-D14D-5446-8701-521F39461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1575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8325" y="0"/>
            <a:ext cx="6745288" cy="741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7" tIns="46984" rIns="95647" bIns="469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968375"/>
            <a:ext cx="8420100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647" tIns="46984" rIns="95647" bIns="46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/>
        </p:nvSpPr>
        <p:spPr bwMode="auto">
          <a:xfrm flipH="1" flipV="1">
            <a:off x="604838" y="846138"/>
            <a:ext cx="8361362" cy="1587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93200" y="68580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ECAE9C15-C8CE-E944-9026-D829A1303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9242425" y="6954838"/>
            <a:ext cx="3698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2E65E253-41BD-874E-8F5A-4EF2246DA125}" type="slidenum">
              <a:rPr lang="en-US" sz="1200" smtClean="0"/>
              <a:pPr>
                <a:spcBef>
                  <a:spcPct val="0"/>
                </a:spcBef>
                <a:defRPr/>
              </a:pPr>
              <a:t>‹#›</a:t>
            </a:fld>
            <a:endParaRPr lang="en-US" sz="1200" smtClean="0"/>
          </a:p>
        </p:txBody>
      </p:sp>
      <p:pic>
        <p:nvPicPr>
          <p:cNvPr id="9" name="Picture 8" descr="ECLlogo201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6" y="149494"/>
            <a:ext cx="1391115" cy="7562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algn="ctr" defTabSz="9667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defTabSz="9667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2pPr>
      <a:lvl3pPr algn="ctr" defTabSz="9667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3pPr>
      <a:lvl4pPr algn="ctr" defTabSz="9667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4pPr>
      <a:lvl5pPr algn="ctr" defTabSz="9667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5pPr>
      <a:lvl6pPr marL="457200" algn="ctr" defTabSz="9667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6pPr>
      <a:lvl7pPr marL="914400" algn="ctr" defTabSz="9667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7pPr>
      <a:lvl8pPr marL="1371600" algn="ctr" defTabSz="9667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8pPr>
      <a:lvl9pPr marL="1828800" algn="ctr" defTabSz="9667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9pPr>
    </p:titleStyle>
    <p:bodyStyle>
      <a:lvl1pPr marL="361950" indent="-361950" algn="l" defTabSz="96678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rgbClr val="00279F"/>
          </a:solidFill>
          <a:latin typeface="+mn-lt"/>
          <a:ea typeface="ＭＳ Ｐゴシック" charset="-128"/>
          <a:cs typeface="ＭＳ Ｐゴシック" charset="-128"/>
        </a:defRPr>
      </a:lvl1pPr>
      <a:lvl2pPr marL="785813" indent="-303213" algn="l" defTabSz="966788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1700" b="1">
          <a:solidFill>
            <a:srgbClr val="00279F"/>
          </a:solidFill>
          <a:latin typeface="+mj-lt"/>
          <a:ea typeface="ＭＳ Ｐゴシック" charset="-128"/>
        </a:defRPr>
      </a:lvl2pPr>
      <a:lvl3pPr marL="1208088" indent="-241300" algn="l" defTabSz="96678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700" b="1">
          <a:solidFill>
            <a:srgbClr val="00279F"/>
          </a:solidFill>
          <a:latin typeface="+mj-lt"/>
          <a:ea typeface="ＭＳ Ｐゴシック" charset="-128"/>
        </a:defRPr>
      </a:lvl3pPr>
      <a:lvl4pPr marL="1692275" indent="-242888" algn="l" defTabSz="966788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1700" b="1">
          <a:solidFill>
            <a:srgbClr val="00279F"/>
          </a:solidFill>
          <a:latin typeface="+mj-lt"/>
          <a:ea typeface="ＭＳ Ｐゴシック" charset="-128"/>
        </a:defRPr>
      </a:lvl4pPr>
      <a:lvl5pPr marL="2174875" indent="-241300" algn="l" defTabSz="966788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  <a:ea typeface="ＭＳ Ｐゴシック" charset="-128"/>
        </a:defRPr>
      </a:lvl5pPr>
      <a:lvl6pPr marL="2632075" indent="-241300" algn="l" defTabSz="966788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  <a:ea typeface="ＭＳ Ｐゴシック" charset="-128"/>
        </a:defRPr>
      </a:lvl6pPr>
      <a:lvl7pPr marL="3089275" indent="-241300" algn="l" defTabSz="966788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  <a:ea typeface="ＭＳ Ｐゴシック" charset="-128"/>
        </a:defRPr>
      </a:lvl7pPr>
      <a:lvl8pPr marL="3546475" indent="-241300" algn="l" defTabSz="966788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  <a:ea typeface="ＭＳ Ｐゴシック" charset="-128"/>
        </a:defRPr>
      </a:lvl8pPr>
      <a:lvl9pPr marL="4003675" indent="-241300" algn="l" defTabSz="966788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8" Type="http://schemas.openxmlformats.org/officeDocument/2006/relationships/image" Target="../media/image42.jpeg"/><Relationship Id="rId9" Type="http://schemas.openxmlformats.org/officeDocument/2006/relationships/image" Target="../media/image43.jpeg"/><Relationship Id="rId10" Type="http://schemas.openxmlformats.org/officeDocument/2006/relationships/image" Target="../media/image44.jpeg"/><Relationship Id="rId11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4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38.xml"/><Relationship Id="rId5" Type="http://schemas.openxmlformats.org/officeDocument/2006/relationships/image" Target="../media/image62.png"/><Relationship Id="rId6" Type="http://schemas.openxmlformats.org/officeDocument/2006/relationships/hyperlink" Target="http://video.google.com/videoplay?docid=-8252705102362324792&amp;q=sdss" TargetMode="External"/><Relationship Id="rId1" Type="http://schemas.microsoft.com/office/2007/relationships/media" Target="file://localhost/Users/elinder/presentations/sdss_DR4-5.mov" TargetMode="External"/><Relationship Id="rId2" Type="http://schemas.openxmlformats.org/officeDocument/2006/relationships/video" Target="file://localhost/Users/elinder/presentations/sdss_DR4-5.mov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1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4" Type="http://schemas.openxmlformats.org/officeDocument/2006/relationships/image" Target="../media/image77.jpe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jpeg"/><Relationship Id="rId5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3.xml"/><Relationship Id="rId5" Type="http://schemas.openxmlformats.org/officeDocument/2006/relationships/image" Target="../media/image83.gif"/><Relationship Id="rId1" Type="http://schemas.microsoft.com/office/2007/relationships/media" Target="file://localhost/Users/elinder/presentations/wmap_movie.gif" TargetMode="External"/><Relationship Id="rId2" Type="http://schemas.openxmlformats.org/officeDocument/2006/relationships/video" Target="file://localhost/Users/elinder/presentations/wmap_movie.gif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supernova.lbl.gov/~evlinder/scires.html" TargetMode="External"/><Relationship Id="rId4" Type="http://schemas.openxmlformats.org/officeDocument/2006/relationships/hyperlink" Target="http://arxiv.org/abs/0705.4102" TargetMode="External"/><Relationship Id="rId5" Type="http://schemas.openxmlformats.org/officeDocument/2006/relationships/hyperlink" Target="http://arxiv.org/abs/0801.2968" TargetMode="External"/><Relationship Id="rId6" Type="http://schemas.openxmlformats.org/officeDocument/2006/relationships/hyperlink" Target="http://arxiv.org/abs/0803.0982" TargetMode="External"/><Relationship Id="rId7" Type="http://schemas.openxmlformats.org/officeDocument/2006/relationships/hyperlink" Target="http://arxiv.org/abs/hep-th/0603057" TargetMode="External"/><Relationship Id="rId8" Type="http://schemas.openxmlformats.org/officeDocument/2006/relationships/hyperlink" Target="http://arxiv.org/abs/1004.3294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206.1225" TargetMode="External"/><Relationship Id="rId4" Type="http://schemas.openxmlformats.org/officeDocument/2006/relationships/hyperlink" Target="http://arxiv.org/abs/1309.5382" TargetMode="External"/><Relationship Id="rId5" Type="http://schemas.openxmlformats.org/officeDocument/2006/relationships/hyperlink" Target="http://arxiv.org/abs/1309.5385" TargetMode="External"/><Relationship Id="rId6" Type="http://schemas.openxmlformats.org/officeDocument/2006/relationships/hyperlink" Target="http://arxiv.org/abs/1309.5383" TargetMode="External"/><Relationship Id="rId7" Type="http://schemas.openxmlformats.org/officeDocument/2006/relationships/hyperlink" Target="http://arxiv.org/abs/1309.5381" TargetMode="External"/><Relationship Id="rId8" Type="http://schemas.openxmlformats.org/officeDocument/2006/relationships/hyperlink" Target="http://arxiv.org/abs/1309.5380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nckmaps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5"/>
          <a:stretch/>
        </p:blipFill>
        <p:spPr>
          <a:xfrm>
            <a:off x="6014720" y="5527961"/>
            <a:ext cx="3586480" cy="1787238"/>
          </a:xfrm>
          <a:prstGeom prst="rect">
            <a:avLst/>
          </a:prstGeom>
        </p:spPr>
      </p:pic>
      <p:sp>
        <p:nvSpPr>
          <p:cNvPr id="1536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BB60FB-6538-8B4B-AAE9-28D5D7CC8578}" type="slidenum">
              <a:rPr lang="en-US" sz="1400">
                <a:solidFill>
                  <a:schemeClr val="bg1"/>
                </a:solidFill>
              </a:rPr>
              <a:pPr/>
              <a:t>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219075"/>
            <a:ext cx="6745288" cy="465138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4200" b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74751" y="4799146"/>
            <a:ext cx="8926513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200" b="1" dirty="0">
                <a:latin typeface="Times New Roman" charset="0"/>
              </a:rPr>
              <a:t>Eric Linder </a:t>
            </a:r>
            <a:endParaRPr lang="en-US" sz="2000" b="1" dirty="0">
              <a:latin typeface="Times New Roman" charset="0"/>
            </a:endParaRP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1262455" y="1753678"/>
            <a:ext cx="71186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 smtClean="0">
                <a:cs typeface="Arial" charset="0"/>
              </a:rPr>
              <a:t>Cosmology and </a:t>
            </a:r>
          </a:p>
          <a:p>
            <a:pPr algn="ctr">
              <a:spcBef>
                <a:spcPct val="0"/>
              </a:spcBef>
            </a:pPr>
            <a:r>
              <a:rPr lang="en-US" sz="4400" b="1" dirty="0" smtClean="0">
                <a:solidFill>
                  <a:srgbClr val="063DE8"/>
                </a:solidFill>
                <a:cs typeface="Arial" charset="0"/>
              </a:rPr>
              <a:t>Cosmic Acceleration</a:t>
            </a:r>
            <a:endParaRPr lang="en-US" sz="4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875844" y="5243654"/>
            <a:ext cx="35033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latin typeface="Times New Roman" charset="0"/>
              </a:rPr>
              <a:t> </a:t>
            </a:r>
            <a:r>
              <a:rPr lang="en-US" sz="2000" b="1" dirty="0">
                <a:latin typeface="Times New Roman" charset="0"/>
              </a:rPr>
              <a:t>UC Berkeley &amp; Berkeley </a:t>
            </a:r>
            <a:r>
              <a:rPr lang="en-US" sz="2000" b="1" dirty="0" smtClean="0">
                <a:latin typeface="Times New Roman" charset="0"/>
              </a:rPr>
              <a:t>Lab</a:t>
            </a:r>
            <a:r>
              <a:rPr lang="en-US" sz="2000" b="1" dirty="0">
                <a:latin typeface="Times New Roman" charset="0"/>
              </a:rPr>
              <a:t> </a:t>
            </a:r>
            <a:r>
              <a:rPr lang="en-US" sz="2000" b="1" dirty="0" smtClean="0">
                <a:latin typeface="Times New Roman" charset="0"/>
              </a:rPr>
              <a:t>       Energetic Cosmos Laboratory</a:t>
            </a:r>
          </a:p>
        </p:txBody>
      </p:sp>
      <p:pic>
        <p:nvPicPr>
          <p:cNvPr id="15" name="Picture 14" descr="sloan-big-ma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3583" y="5305105"/>
            <a:ext cx="1756514" cy="2263677"/>
          </a:xfrm>
          <a:prstGeom prst="rect">
            <a:avLst/>
          </a:prstGeom>
          <a:ln w="19050" cmpd="sng">
            <a:solidFill>
              <a:srgbClr val="063DE8"/>
            </a:solidFill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73488" y="3493684"/>
            <a:ext cx="8926513" cy="101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200" b="1" dirty="0" smtClean="0">
                <a:latin typeface="Times New Roman" charset="0"/>
              </a:rPr>
              <a:t>Energetic Cosmos Laboratory</a:t>
            </a:r>
          </a:p>
          <a:p>
            <a:pPr algn="ctr">
              <a:lnSpc>
                <a:spcPct val="50000"/>
              </a:lnSpc>
            </a:pPr>
            <a:r>
              <a:rPr lang="en-US" sz="3200" b="1" dirty="0" err="1" smtClean="0">
                <a:latin typeface="Times New Roman" charset="0"/>
              </a:rPr>
              <a:t>Nazarbayev</a:t>
            </a:r>
            <a:r>
              <a:rPr lang="en-US" sz="3200" b="1" dirty="0" smtClean="0">
                <a:latin typeface="Times New Roman" charset="0"/>
              </a:rPr>
              <a:t> University, October 2016</a:t>
            </a:r>
            <a:endParaRPr lang="en-US" sz="2000" b="1" dirty="0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Equivalence Principle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eqvprinc3f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816100"/>
            <a:ext cx="8255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73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Acceleration = Gravity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Ear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02" y="5326049"/>
            <a:ext cx="1426464" cy="1426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724988" y="3397004"/>
            <a:ext cx="105828" cy="1269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7656" name="Group 27655"/>
          <p:cNvGrpSpPr/>
          <p:nvPr/>
        </p:nvGrpSpPr>
        <p:grpSpPr>
          <a:xfrm>
            <a:off x="1285302" y="2042436"/>
            <a:ext cx="2831388" cy="3174770"/>
            <a:chOff x="1285302" y="2042436"/>
            <a:chExt cx="2831388" cy="3174770"/>
          </a:xfrm>
        </p:grpSpPr>
        <p:sp>
          <p:nvSpPr>
            <p:cNvPr id="2" name="Rectangle 1"/>
            <p:cNvSpPr/>
            <p:nvPr/>
          </p:nvSpPr>
          <p:spPr bwMode="auto">
            <a:xfrm>
              <a:off x="1777902" y="2042436"/>
              <a:ext cx="2338788" cy="317477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85302" y="3237252"/>
              <a:ext cx="3244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279F"/>
                  </a:solidFill>
                </a:rPr>
                <a:t>*</a:t>
              </a:r>
              <a:endParaRPr lang="en-US" dirty="0"/>
            </a:p>
          </p:txBody>
        </p:sp>
        <p:pic>
          <p:nvPicPr>
            <p:cNvPr id="27653" name="Picture 27652" descr="lightfall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7" t="39957" r="26805" b="47217"/>
            <a:stretch/>
          </p:blipFill>
          <p:spPr>
            <a:xfrm>
              <a:off x="1799068" y="3439335"/>
              <a:ext cx="2307038" cy="732618"/>
            </a:xfrm>
            <a:prstGeom prst="rect">
              <a:avLst/>
            </a:prstGeom>
          </p:spPr>
        </p:pic>
        <p:cxnSp>
          <p:nvCxnSpPr>
            <p:cNvPr id="27655" name="Straight Connector 27654"/>
            <p:cNvCxnSpPr/>
            <p:nvPr/>
          </p:nvCxnSpPr>
          <p:spPr bwMode="auto">
            <a:xfrm>
              <a:off x="1576831" y="3449917"/>
              <a:ext cx="23282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5141664" y="2067845"/>
            <a:ext cx="2831388" cy="3174770"/>
            <a:chOff x="1285302" y="2042436"/>
            <a:chExt cx="2831388" cy="317477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1777902" y="2042436"/>
              <a:ext cx="2338788" cy="317477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85302" y="3237252"/>
              <a:ext cx="3244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279F"/>
                  </a:solidFill>
                </a:rPr>
                <a:t>*</a:t>
              </a:r>
              <a:endParaRPr lang="en-US" dirty="0"/>
            </a:p>
          </p:txBody>
        </p:sp>
        <p:pic>
          <p:nvPicPr>
            <p:cNvPr id="45" name="Picture 44" descr="lightfall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7" t="39957" r="26805" b="47217"/>
            <a:stretch/>
          </p:blipFill>
          <p:spPr>
            <a:xfrm>
              <a:off x="1799068" y="3439335"/>
              <a:ext cx="2307038" cy="732618"/>
            </a:xfrm>
            <a:prstGeom prst="rect">
              <a:avLst/>
            </a:prstGeom>
          </p:spPr>
        </p:pic>
        <p:cxnSp>
          <p:nvCxnSpPr>
            <p:cNvPr id="46" name="Straight Connector 45"/>
            <p:cNvCxnSpPr/>
            <p:nvPr/>
          </p:nvCxnSpPr>
          <p:spPr bwMode="auto">
            <a:xfrm>
              <a:off x="1576831" y="3449917"/>
              <a:ext cx="23282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657" name="Up Arrow 27656"/>
          <p:cNvSpPr/>
          <p:nvPr/>
        </p:nvSpPr>
        <p:spPr bwMode="auto">
          <a:xfrm>
            <a:off x="6868204" y="1608550"/>
            <a:ext cx="137160" cy="444468"/>
          </a:xfrm>
          <a:prstGeom prst="upArrow">
            <a:avLst/>
          </a:prstGeom>
          <a:solidFill>
            <a:srgbClr val="00279F"/>
          </a:solidFill>
          <a:ln w="12700" cap="flat" cmpd="sng" algn="ctr">
            <a:solidFill>
              <a:srgbClr val="00279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658" name="Rectangle 27657"/>
          <p:cNvSpPr/>
          <p:nvPr/>
        </p:nvSpPr>
        <p:spPr>
          <a:xfrm>
            <a:off x="4407779" y="5480755"/>
            <a:ext cx="51934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In the presence of </a:t>
            </a:r>
            <a:r>
              <a:rPr lang="en-US" b="1" dirty="0" smtClean="0"/>
              <a:t>gravity</a:t>
            </a:r>
            <a:r>
              <a:rPr lang="en-US" b="1" dirty="0" smtClean="0">
                <a:solidFill>
                  <a:srgbClr val="00279F"/>
                </a:solidFill>
              </a:rPr>
              <a:t> or of </a:t>
            </a:r>
            <a:r>
              <a:rPr lang="en-US" b="1" dirty="0" smtClean="0">
                <a:solidFill>
                  <a:srgbClr val="000000"/>
                </a:solidFill>
              </a:rPr>
              <a:t>acceleration</a:t>
            </a:r>
            <a:r>
              <a:rPr lang="en-US" b="1" dirty="0" smtClean="0">
                <a:solidFill>
                  <a:srgbClr val="00279F"/>
                </a:solidFill>
              </a:rPr>
              <a:t>, light follows a </a:t>
            </a:r>
            <a:r>
              <a:rPr lang="en-US" b="1" dirty="0" smtClean="0">
                <a:solidFill>
                  <a:srgbClr val="000000"/>
                </a:solidFill>
              </a:rPr>
              <a:t>curved</a:t>
            </a:r>
            <a:r>
              <a:rPr lang="en-US" b="1" dirty="0" smtClean="0">
                <a:solidFill>
                  <a:srgbClr val="00279F"/>
                </a:solidFill>
              </a:rPr>
              <a:t> path.  Locally, they are equivalent.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8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24429-7D24-DA4F-87D4-F5AD57C4E75E}" type="slidenum">
              <a:rPr lang="en-US"/>
              <a:pPr/>
              <a:t>12</a:t>
            </a:fld>
            <a:endParaRPr lang="en-US"/>
          </a:p>
        </p:txBody>
      </p:sp>
      <p:sp>
        <p:nvSpPr>
          <p:cNvPr id="244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955" y="203200"/>
            <a:ext cx="6808788" cy="554038"/>
          </a:xfrm>
        </p:spPr>
        <p:txBody>
          <a:bodyPr/>
          <a:lstStyle/>
          <a:p>
            <a:r>
              <a:rPr lang="en-US" dirty="0"/>
              <a:t>Acceleration = Curvature</a:t>
            </a:r>
            <a:endParaRPr lang="en-US" sz="4400" b="0" dirty="0"/>
          </a:p>
        </p:txBody>
      </p:sp>
      <p:sp>
        <p:nvSpPr>
          <p:cNvPr id="2446339" name="Rectangle 3"/>
          <p:cNvSpPr>
            <a:spLocks noChangeArrowheads="1"/>
          </p:cNvSpPr>
          <p:nvPr/>
        </p:nvSpPr>
        <p:spPr bwMode="auto">
          <a:xfrm>
            <a:off x="488950" y="1028700"/>
            <a:ext cx="870585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279F"/>
                </a:solidFill>
              </a:rPr>
              <a:t>The Principle of Equivalence teaches that </a:t>
            </a:r>
          </a:p>
          <a:p>
            <a:pPr algn="ctr"/>
            <a:r>
              <a:rPr lang="en-US" sz="2800" b="1"/>
              <a:t>Acceleration = Gravity = Curvature</a:t>
            </a:r>
            <a:endParaRPr lang="en-US" sz="2800" b="1">
              <a:solidFill>
                <a:srgbClr val="00279F"/>
              </a:solidFill>
              <a:sym typeface="Symbol" charset="0"/>
            </a:endParaRPr>
          </a:p>
        </p:txBody>
      </p:sp>
      <p:sp>
        <p:nvSpPr>
          <p:cNvPr id="2446340" name="Rectangle 4"/>
          <p:cNvSpPr>
            <a:spLocks noChangeArrowheads="1"/>
          </p:cNvSpPr>
          <p:nvPr/>
        </p:nvSpPr>
        <p:spPr bwMode="auto">
          <a:xfrm>
            <a:off x="857250" y="5473700"/>
            <a:ext cx="852805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/>
              <a:t>Acceleration</a:t>
            </a:r>
            <a:r>
              <a:rPr lang="en-US" sz="2800" b="1">
                <a:solidFill>
                  <a:srgbClr val="00279F"/>
                </a:solidFill>
              </a:rPr>
              <a:t> </a:t>
            </a:r>
            <a:r>
              <a:rPr lang="en-US" sz="2800" b="1">
                <a:solidFill>
                  <a:srgbClr val="00279F"/>
                </a:solidFill>
                <a:sym typeface="Symbol" charset="0"/>
              </a:rPr>
              <a:t> </a:t>
            </a:r>
            <a:r>
              <a:rPr lang="en-US" sz="2800" b="1">
                <a:solidFill>
                  <a:srgbClr val="00279F"/>
                </a:solidFill>
              </a:rPr>
              <a:t>over time will get </a:t>
            </a:r>
            <a:r>
              <a:rPr lang="en-US" sz="2800" b="1">
                <a:solidFill>
                  <a:schemeClr val="accent2"/>
                </a:solidFill>
              </a:rPr>
              <a:t>v=gh/c</a:t>
            </a:r>
            <a:r>
              <a:rPr lang="en-US" sz="2800" b="1">
                <a:solidFill>
                  <a:srgbClr val="00279F"/>
                </a:solidFill>
              </a:rPr>
              <a:t>, 		so </a:t>
            </a:r>
            <a:r>
              <a:rPr lang="en-US" sz="2800" b="1">
                <a:solidFill>
                  <a:schemeClr val="accent2"/>
                </a:solidFill>
              </a:rPr>
              <a:t>z = v/c = gh/c</a:t>
            </a:r>
            <a:r>
              <a:rPr lang="en-US" sz="2800" b="1" baseline="30000">
                <a:solidFill>
                  <a:schemeClr val="accent2"/>
                </a:solidFill>
              </a:rPr>
              <a:t>2</a:t>
            </a:r>
            <a:r>
              <a:rPr lang="en-US" sz="2800" b="1">
                <a:solidFill>
                  <a:srgbClr val="00279F"/>
                </a:solidFill>
              </a:rPr>
              <a:t> (</a:t>
            </a:r>
            <a:r>
              <a:rPr lang="en-US" sz="2800" b="1">
                <a:solidFill>
                  <a:schemeClr val="hlink"/>
                </a:solidFill>
              </a:rPr>
              <a:t>gravitational redshift</a:t>
            </a:r>
            <a:r>
              <a:rPr lang="en-US" sz="2800" b="1">
                <a:solidFill>
                  <a:srgbClr val="00279F"/>
                </a:solidFill>
              </a:rPr>
              <a:t>). </a:t>
            </a:r>
          </a:p>
          <a:p>
            <a:r>
              <a:rPr lang="en-US" sz="2800" b="1">
                <a:solidFill>
                  <a:srgbClr val="00279F"/>
                </a:solidFill>
              </a:rPr>
              <a:t>But, </a:t>
            </a:r>
            <a:r>
              <a:rPr lang="en-US" sz="2800" b="1">
                <a:solidFill>
                  <a:schemeClr val="accent2"/>
                </a:solidFill>
              </a:rPr>
              <a:t>t</a:t>
            </a:r>
            <a:r>
              <a:rPr lang="en-US" sz="2800" b="1">
                <a:solidFill>
                  <a:schemeClr val="accent2"/>
                </a:solidFill>
                <a:sym typeface="Symbol" charset="0"/>
              </a:rPr>
              <a:t></a:t>
            </a:r>
            <a:r>
              <a:rPr lang="en-US" sz="2800" b="1">
                <a:solidFill>
                  <a:schemeClr val="accent2"/>
                </a:solidFill>
              </a:rPr>
              <a:t>t</a:t>
            </a:r>
            <a:r>
              <a:rPr lang="en-US" sz="2800" b="1" baseline="-25000">
                <a:solidFill>
                  <a:schemeClr val="accent2"/>
                </a:solidFill>
              </a:rPr>
              <a:t>0</a:t>
            </a:r>
            <a:r>
              <a:rPr lang="en-US" sz="2800" b="1">
                <a:solidFill>
                  <a:srgbClr val="00279F"/>
                </a:solidFill>
              </a:rPr>
              <a:t> </a:t>
            </a:r>
            <a:r>
              <a:rPr lang="en-US" sz="2800" b="1">
                <a:solidFill>
                  <a:srgbClr val="00279F"/>
                </a:solidFill>
                <a:sym typeface="Symbol" charset="0"/>
              </a:rPr>
              <a:t> </a:t>
            </a:r>
            <a:r>
              <a:rPr lang="en-US" sz="2800" b="1">
                <a:solidFill>
                  <a:srgbClr val="00279F"/>
                </a:solidFill>
              </a:rPr>
              <a:t>parallel lines not parallel (</a:t>
            </a:r>
            <a:r>
              <a:rPr lang="en-US" sz="2800" b="1">
                <a:solidFill>
                  <a:schemeClr val="hlink"/>
                </a:solidFill>
              </a:rPr>
              <a:t>curvature</a:t>
            </a:r>
            <a:r>
              <a:rPr lang="en-US" sz="2800" b="1">
                <a:solidFill>
                  <a:srgbClr val="00279F"/>
                </a:solidFill>
              </a:rPr>
              <a:t>)!</a:t>
            </a:r>
          </a:p>
        </p:txBody>
      </p:sp>
      <p:grpSp>
        <p:nvGrpSpPr>
          <p:cNvPr id="2446341" name="Group 5"/>
          <p:cNvGrpSpPr>
            <a:grpSpLocks/>
          </p:cNvGrpSpPr>
          <p:nvPr/>
        </p:nvGrpSpPr>
        <p:grpSpPr bwMode="auto">
          <a:xfrm>
            <a:off x="1631950" y="2476500"/>
            <a:ext cx="5653088" cy="2755900"/>
            <a:chOff x="1204" y="1840"/>
            <a:chExt cx="3561" cy="1736"/>
          </a:xfrm>
        </p:grpSpPr>
        <p:sp>
          <p:nvSpPr>
            <p:cNvPr id="2446342" name="Line 6"/>
            <p:cNvSpPr>
              <a:spLocks noChangeShapeType="1"/>
            </p:cNvSpPr>
            <p:nvPr/>
          </p:nvSpPr>
          <p:spPr bwMode="auto">
            <a:xfrm>
              <a:off x="1912" y="3304"/>
              <a:ext cx="2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46343" name="Line 7"/>
            <p:cNvSpPr>
              <a:spLocks noChangeShapeType="1"/>
            </p:cNvSpPr>
            <p:nvPr/>
          </p:nvSpPr>
          <p:spPr bwMode="auto">
            <a:xfrm flipV="1">
              <a:off x="1912" y="1840"/>
              <a:ext cx="16" cy="14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46344" name="Line 8"/>
            <p:cNvSpPr>
              <a:spLocks noChangeShapeType="1"/>
            </p:cNvSpPr>
            <p:nvPr/>
          </p:nvSpPr>
          <p:spPr bwMode="auto">
            <a:xfrm>
              <a:off x="2408" y="2952"/>
              <a:ext cx="156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46345" name="Line 9"/>
            <p:cNvSpPr>
              <a:spLocks noChangeShapeType="1"/>
            </p:cNvSpPr>
            <p:nvPr/>
          </p:nvSpPr>
          <p:spPr bwMode="auto">
            <a:xfrm>
              <a:off x="3040" y="2328"/>
              <a:ext cx="167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46346" name="Freeform 10"/>
            <p:cNvSpPr>
              <a:spLocks/>
            </p:cNvSpPr>
            <p:nvPr/>
          </p:nvSpPr>
          <p:spPr bwMode="auto">
            <a:xfrm>
              <a:off x="2353" y="2328"/>
              <a:ext cx="732" cy="624"/>
            </a:xfrm>
            <a:custGeom>
              <a:avLst/>
              <a:gdLst>
                <a:gd name="T0" fmla="*/ 63 w 732"/>
                <a:gd name="T1" fmla="*/ 624 h 624"/>
                <a:gd name="T2" fmla="*/ 23 w 732"/>
                <a:gd name="T3" fmla="*/ 512 h 624"/>
                <a:gd name="T4" fmla="*/ 199 w 732"/>
                <a:gd name="T5" fmla="*/ 520 h 624"/>
                <a:gd name="T6" fmla="*/ 119 w 732"/>
                <a:gd name="T7" fmla="*/ 368 h 624"/>
                <a:gd name="T8" fmla="*/ 303 w 732"/>
                <a:gd name="T9" fmla="*/ 368 h 624"/>
                <a:gd name="T10" fmla="*/ 247 w 732"/>
                <a:gd name="T11" fmla="*/ 224 h 624"/>
                <a:gd name="T12" fmla="*/ 447 w 732"/>
                <a:gd name="T13" fmla="*/ 248 h 624"/>
                <a:gd name="T14" fmla="*/ 375 w 732"/>
                <a:gd name="T15" fmla="*/ 128 h 624"/>
                <a:gd name="T16" fmla="*/ 583 w 732"/>
                <a:gd name="T17" fmla="*/ 144 h 624"/>
                <a:gd name="T18" fmla="*/ 519 w 732"/>
                <a:gd name="T19" fmla="*/ 40 h 624"/>
                <a:gd name="T20" fmla="*/ 703 w 732"/>
                <a:gd name="T21" fmla="*/ 56 h 624"/>
                <a:gd name="T22" fmla="*/ 695 w 732"/>
                <a:gd name="T23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2" h="624">
                  <a:moveTo>
                    <a:pt x="63" y="624"/>
                  </a:moveTo>
                  <a:cubicBezTo>
                    <a:pt x="31" y="576"/>
                    <a:pt x="0" y="529"/>
                    <a:pt x="23" y="512"/>
                  </a:cubicBezTo>
                  <a:cubicBezTo>
                    <a:pt x="46" y="495"/>
                    <a:pt x="183" y="544"/>
                    <a:pt x="199" y="520"/>
                  </a:cubicBezTo>
                  <a:cubicBezTo>
                    <a:pt x="215" y="496"/>
                    <a:pt x="102" y="393"/>
                    <a:pt x="119" y="368"/>
                  </a:cubicBezTo>
                  <a:cubicBezTo>
                    <a:pt x="136" y="343"/>
                    <a:pt x="282" y="392"/>
                    <a:pt x="303" y="368"/>
                  </a:cubicBezTo>
                  <a:cubicBezTo>
                    <a:pt x="324" y="344"/>
                    <a:pt x="223" y="244"/>
                    <a:pt x="247" y="224"/>
                  </a:cubicBezTo>
                  <a:cubicBezTo>
                    <a:pt x="271" y="204"/>
                    <a:pt x="426" y="264"/>
                    <a:pt x="447" y="248"/>
                  </a:cubicBezTo>
                  <a:cubicBezTo>
                    <a:pt x="468" y="232"/>
                    <a:pt x="352" y="145"/>
                    <a:pt x="375" y="128"/>
                  </a:cubicBezTo>
                  <a:cubicBezTo>
                    <a:pt x="398" y="111"/>
                    <a:pt x="559" y="159"/>
                    <a:pt x="583" y="144"/>
                  </a:cubicBezTo>
                  <a:cubicBezTo>
                    <a:pt x="607" y="129"/>
                    <a:pt x="499" y="55"/>
                    <a:pt x="519" y="40"/>
                  </a:cubicBezTo>
                  <a:cubicBezTo>
                    <a:pt x="539" y="25"/>
                    <a:pt x="674" y="63"/>
                    <a:pt x="703" y="56"/>
                  </a:cubicBezTo>
                  <a:cubicBezTo>
                    <a:pt x="732" y="49"/>
                    <a:pt x="696" y="9"/>
                    <a:pt x="695" y="0"/>
                  </a:cubicBezTo>
                </a:path>
              </a:pathLst>
            </a:custGeom>
            <a:noFill/>
            <a:ln w="12700" cap="flat" cmpd="sng">
              <a:solidFill>
                <a:srgbClr val="063DE8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46347" name="Freeform 11"/>
            <p:cNvSpPr>
              <a:spLocks/>
            </p:cNvSpPr>
            <p:nvPr/>
          </p:nvSpPr>
          <p:spPr bwMode="auto">
            <a:xfrm>
              <a:off x="3889" y="2328"/>
              <a:ext cx="876" cy="616"/>
            </a:xfrm>
            <a:custGeom>
              <a:avLst/>
              <a:gdLst>
                <a:gd name="T0" fmla="*/ 63 w 732"/>
                <a:gd name="T1" fmla="*/ 624 h 624"/>
                <a:gd name="T2" fmla="*/ 23 w 732"/>
                <a:gd name="T3" fmla="*/ 512 h 624"/>
                <a:gd name="T4" fmla="*/ 199 w 732"/>
                <a:gd name="T5" fmla="*/ 520 h 624"/>
                <a:gd name="T6" fmla="*/ 119 w 732"/>
                <a:gd name="T7" fmla="*/ 368 h 624"/>
                <a:gd name="T8" fmla="*/ 303 w 732"/>
                <a:gd name="T9" fmla="*/ 368 h 624"/>
                <a:gd name="T10" fmla="*/ 247 w 732"/>
                <a:gd name="T11" fmla="*/ 224 h 624"/>
                <a:gd name="T12" fmla="*/ 447 w 732"/>
                <a:gd name="T13" fmla="*/ 248 h 624"/>
                <a:gd name="T14" fmla="*/ 375 w 732"/>
                <a:gd name="T15" fmla="*/ 128 h 624"/>
                <a:gd name="T16" fmla="*/ 583 w 732"/>
                <a:gd name="T17" fmla="*/ 144 h 624"/>
                <a:gd name="T18" fmla="*/ 519 w 732"/>
                <a:gd name="T19" fmla="*/ 40 h 624"/>
                <a:gd name="T20" fmla="*/ 703 w 732"/>
                <a:gd name="T21" fmla="*/ 56 h 624"/>
                <a:gd name="T22" fmla="*/ 695 w 732"/>
                <a:gd name="T23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2" h="624">
                  <a:moveTo>
                    <a:pt x="63" y="624"/>
                  </a:moveTo>
                  <a:cubicBezTo>
                    <a:pt x="31" y="576"/>
                    <a:pt x="0" y="529"/>
                    <a:pt x="23" y="512"/>
                  </a:cubicBezTo>
                  <a:cubicBezTo>
                    <a:pt x="46" y="495"/>
                    <a:pt x="183" y="544"/>
                    <a:pt x="199" y="520"/>
                  </a:cubicBezTo>
                  <a:cubicBezTo>
                    <a:pt x="215" y="496"/>
                    <a:pt x="102" y="393"/>
                    <a:pt x="119" y="368"/>
                  </a:cubicBezTo>
                  <a:cubicBezTo>
                    <a:pt x="136" y="343"/>
                    <a:pt x="282" y="392"/>
                    <a:pt x="303" y="368"/>
                  </a:cubicBezTo>
                  <a:cubicBezTo>
                    <a:pt x="324" y="344"/>
                    <a:pt x="223" y="244"/>
                    <a:pt x="247" y="224"/>
                  </a:cubicBezTo>
                  <a:cubicBezTo>
                    <a:pt x="271" y="204"/>
                    <a:pt x="426" y="264"/>
                    <a:pt x="447" y="248"/>
                  </a:cubicBezTo>
                  <a:cubicBezTo>
                    <a:pt x="468" y="232"/>
                    <a:pt x="352" y="145"/>
                    <a:pt x="375" y="128"/>
                  </a:cubicBezTo>
                  <a:cubicBezTo>
                    <a:pt x="398" y="111"/>
                    <a:pt x="559" y="159"/>
                    <a:pt x="583" y="144"/>
                  </a:cubicBezTo>
                  <a:cubicBezTo>
                    <a:pt x="607" y="129"/>
                    <a:pt x="499" y="55"/>
                    <a:pt x="519" y="40"/>
                  </a:cubicBezTo>
                  <a:cubicBezTo>
                    <a:pt x="539" y="25"/>
                    <a:pt x="674" y="63"/>
                    <a:pt x="703" y="56"/>
                  </a:cubicBezTo>
                  <a:cubicBezTo>
                    <a:pt x="732" y="49"/>
                    <a:pt x="696" y="9"/>
                    <a:pt x="695" y="0"/>
                  </a:cubicBezTo>
                </a:path>
              </a:pathLst>
            </a:custGeom>
            <a:noFill/>
            <a:ln w="12700" cap="flat" cmpd="sng">
              <a:solidFill>
                <a:srgbClr val="063DE8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46348" name="Rectangle 12"/>
            <p:cNvSpPr>
              <a:spLocks noChangeArrowheads="1"/>
            </p:cNvSpPr>
            <p:nvPr/>
          </p:nvSpPr>
          <p:spPr bwMode="auto">
            <a:xfrm>
              <a:off x="3052" y="2904"/>
              <a:ext cx="2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hlink"/>
                  </a:solidFill>
                </a:rPr>
                <a:t>t</a:t>
              </a:r>
              <a:r>
                <a:rPr lang="en-US" sz="2400" b="1" baseline="-25000">
                  <a:solidFill>
                    <a:schemeClr val="hlink"/>
                  </a:solidFill>
                </a:rPr>
                <a:t>0</a:t>
              </a:r>
              <a:endParaRPr lang="en-US" sz="2800" b="1">
                <a:solidFill>
                  <a:srgbClr val="00279F"/>
                </a:solidFill>
              </a:endParaRPr>
            </a:p>
          </p:txBody>
        </p:sp>
        <p:sp>
          <p:nvSpPr>
            <p:cNvPr id="2446349" name="Rectangle 13"/>
            <p:cNvSpPr>
              <a:spLocks noChangeArrowheads="1"/>
            </p:cNvSpPr>
            <p:nvPr/>
          </p:nvSpPr>
          <p:spPr bwMode="auto">
            <a:xfrm>
              <a:off x="3652" y="2032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hlink"/>
                  </a:solidFill>
                </a:rPr>
                <a:t>t´</a:t>
              </a:r>
              <a:endParaRPr lang="en-US" sz="2800" b="1">
                <a:solidFill>
                  <a:srgbClr val="00279F"/>
                </a:solidFill>
              </a:endParaRPr>
            </a:p>
          </p:txBody>
        </p:sp>
        <p:sp>
          <p:nvSpPr>
            <p:cNvPr id="2446350" name="Rectangle 14"/>
            <p:cNvSpPr>
              <a:spLocks noChangeArrowheads="1"/>
            </p:cNvSpPr>
            <p:nvPr/>
          </p:nvSpPr>
          <p:spPr bwMode="auto">
            <a:xfrm>
              <a:off x="1204" y="1992"/>
              <a:ext cx="7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Height</a:t>
              </a:r>
              <a:endParaRPr lang="en-US" sz="2800" b="1">
                <a:solidFill>
                  <a:srgbClr val="00279F"/>
                </a:solidFill>
              </a:endParaRPr>
            </a:p>
          </p:txBody>
        </p:sp>
        <p:sp>
          <p:nvSpPr>
            <p:cNvPr id="2446351" name="Rectangle 15"/>
            <p:cNvSpPr>
              <a:spLocks noChangeArrowheads="1"/>
            </p:cNvSpPr>
            <p:nvPr/>
          </p:nvSpPr>
          <p:spPr bwMode="auto">
            <a:xfrm>
              <a:off x="4124" y="3288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Time</a:t>
              </a:r>
              <a:endParaRPr lang="en-US" sz="2800" b="1">
                <a:solidFill>
                  <a:srgbClr val="00279F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1B33-5625-194D-AF3B-752EAB1F0BBF}" type="slidenum">
              <a:rPr lang="en-US"/>
              <a:pPr/>
              <a:t>13</a:t>
            </a:fld>
            <a:endParaRPr lang="en-US"/>
          </a:p>
        </p:txBody>
      </p:sp>
      <p:sp>
        <p:nvSpPr>
          <p:cNvPr id="283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r>
              <a:rPr lang="en-US" dirty="0" err="1" smtClean="0"/>
              <a:t>Spacetime</a:t>
            </a:r>
            <a:r>
              <a:rPr lang="en-US" dirty="0" smtClean="0"/>
              <a:t> Geometry</a:t>
            </a:r>
            <a:endParaRPr lang="en-US" sz="4300" b="0" dirty="0"/>
          </a:p>
        </p:txBody>
      </p:sp>
      <p:sp>
        <p:nvSpPr>
          <p:cNvPr id="2834435" name="Rectangle 3"/>
          <p:cNvSpPr>
            <a:spLocks noChangeArrowheads="1"/>
          </p:cNvSpPr>
          <p:nvPr/>
        </p:nvSpPr>
        <p:spPr bwMode="auto">
          <a:xfrm>
            <a:off x="322949" y="1085850"/>
            <a:ext cx="9123362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79F"/>
                </a:solidFill>
              </a:rPr>
              <a:t>Therefore we describe cosmology in a </a:t>
            </a:r>
            <a:r>
              <a:rPr lang="en-US" b="1" dirty="0" err="1"/>
              <a:t>spacetime</a:t>
            </a:r>
            <a:r>
              <a:rPr lang="en-US" b="1" dirty="0"/>
              <a:t> </a:t>
            </a:r>
            <a:r>
              <a:rPr lang="en-US" b="1" dirty="0">
                <a:solidFill>
                  <a:srgbClr val="00279F"/>
                </a:solidFill>
              </a:rPr>
              <a:t>with curvature. </a:t>
            </a:r>
            <a:r>
              <a:rPr lang="en-US" sz="2400" b="1" dirty="0" smtClean="0">
                <a:solidFill>
                  <a:srgbClr val="00279F"/>
                </a:solidFill>
              </a:rPr>
              <a:t>(This </a:t>
            </a:r>
            <a:r>
              <a:rPr lang="en-US" sz="2400" b="1" dirty="0">
                <a:solidFill>
                  <a:srgbClr val="00279F"/>
                </a:solidFill>
              </a:rPr>
              <a:t>is separate from whether </a:t>
            </a:r>
            <a:r>
              <a:rPr lang="en-US" sz="2400" b="1" i="1" dirty="0">
                <a:solidFill>
                  <a:schemeClr val="accent2"/>
                </a:solidFill>
              </a:rPr>
              <a:t>space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rgbClr val="00279F"/>
                </a:solidFill>
              </a:rPr>
              <a:t>has curvature</a:t>
            </a:r>
            <a:r>
              <a:rPr lang="en-US" sz="2400" b="1" dirty="0" smtClean="0">
                <a:solidFill>
                  <a:srgbClr val="00279F"/>
                </a:solidFill>
              </a:rPr>
              <a:t>.)</a:t>
            </a:r>
            <a:endParaRPr lang="en-US" b="1" dirty="0">
              <a:solidFill>
                <a:srgbClr val="00279F"/>
              </a:solidFill>
            </a:endParaRPr>
          </a:p>
          <a:p>
            <a:r>
              <a:rPr lang="en-US" b="1" dirty="0" smtClean="0"/>
              <a:t>Homogeneity and isotropy </a:t>
            </a:r>
            <a:r>
              <a:rPr lang="en-US" b="1" dirty="0" smtClean="0">
                <a:solidFill>
                  <a:srgbClr val="00279F"/>
                </a:solidFill>
              </a:rPr>
              <a:t>determine the space to be maximally symmetric and the metric takes the Robertson-Walker form. </a:t>
            </a:r>
            <a:endParaRPr lang="en-US" b="1" dirty="0">
              <a:solidFill>
                <a:srgbClr val="00279F"/>
              </a:solidFill>
            </a:endParaRPr>
          </a:p>
        </p:txBody>
      </p:sp>
      <p:sp>
        <p:nvSpPr>
          <p:cNvPr id="2834436" name="Rectangle 4"/>
          <p:cNvSpPr>
            <a:spLocks noChangeArrowheads="1"/>
          </p:cNvSpPr>
          <p:nvPr/>
        </p:nvSpPr>
        <p:spPr bwMode="auto">
          <a:xfrm>
            <a:off x="477308" y="5323853"/>
            <a:ext cx="8731250" cy="173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79F"/>
                </a:solidFill>
              </a:rPr>
              <a:t>The </a:t>
            </a:r>
            <a:r>
              <a:rPr lang="en-US" b="1" dirty="0" smtClean="0">
                <a:solidFill>
                  <a:srgbClr val="00279F"/>
                </a:solidFill>
              </a:rPr>
              <a:t>key ingredients are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279F"/>
                </a:solidFill>
              </a:rPr>
              <a:t>  constant parameter </a:t>
            </a:r>
            <a:r>
              <a:rPr lang="en-US" b="1" dirty="0" smtClean="0">
                <a:solidFill>
                  <a:schemeClr val="accent2"/>
                </a:solidFill>
              </a:rPr>
              <a:t>k</a:t>
            </a:r>
            <a:r>
              <a:rPr lang="en-US" b="1" dirty="0" smtClean="0">
                <a:solidFill>
                  <a:srgbClr val="00279F"/>
                </a:solidFill>
              </a:rPr>
              <a:t> – </a:t>
            </a:r>
            <a:r>
              <a:rPr lang="en-US" b="1" dirty="0" smtClean="0"/>
              <a:t>spatial curvature</a:t>
            </a:r>
            <a:r>
              <a:rPr lang="en-US" b="1" dirty="0" smtClean="0">
                <a:solidFill>
                  <a:srgbClr val="00279F"/>
                </a:solidFill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279F"/>
                </a:solidFill>
              </a:rPr>
              <a:t>  function of time </a:t>
            </a:r>
            <a:r>
              <a:rPr lang="en-US" b="1" dirty="0" smtClean="0">
                <a:solidFill>
                  <a:srgbClr val="00AE00"/>
                </a:solidFill>
              </a:rPr>
              <a:t>a(t)</a:t>
            </a: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 smtClean="0">
                <a:solidFill>
                  <a:srgbClr val="00279F"/>
                </a:solidFill>
              </a:rPr>
              <a:t>– </a:t>
            </a:r>
            <a:r>
              <a:rPr lang="en-US" b="1" dirty="0" smtClean="0">
                <a:solidFill>
                  <a:srgbClr val="000000"/>
                </a:solidFill>
              </a:rPr>
              <a:t>scale (expansion) factor</a:t>
            </a:r>
            <a:r>
              <a:rPr lang="en-US" b="1" dirty="0" smtClean="0">
                <a:solidFill>
                  <a:srgbClr val="00279F"/>
                </a:solidFill>
              </a:rPr>
              <a:t>.  </a:t>
            </a:r>
            <a:endParaRPr lang="en-US" b="1" dirty="0">
              <a:solidFill>
                <a:srgbClr val="00279F"/>
              </a:solidFill>
            </a:endParaRPr>
          </a:p>
        </p:txBody>
      </p:sp>
      <p:pic>
        <p:nvPicPr>
          <p:cNvPr id="2834437" name="Picture 5" descr="metricFR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13" y="4106234"/>
            <a:ext cx="7416958" cy="88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958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435" name="Rectangle 3"/>
          <p:cNvSpPr>
            <a:spLocks noChangeArrowheads="1"/>
          </p:cNvSpPr>
          <p:nvPr/>
        </p:nvSpPr>
        <p:spPr bwMode="auto">
          <a:xfrm>
            <a:off x="477838" y="1085850"/>
            <a:ext cx="9123362" cy="612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Space flatness: </a:t>
            </a:r>
            <a:r>
              <a:rPr lang="en-US" b="1" dirty="0" smtClean="0">
                <a:solidFill>
                  <a:srgbClr val="00AE00"/>
                </a:solidFill>
              </a:rPr>
              <a:t>k=0</a:t>
            </a:r>
            <a:r>
              <a:rPr lang="en-US" b="1" dirty="0" smtClean="0">
                <a:solidFill>
                  <a:srgbClr val="00279F"/>
                </a:solidFill>
              </a:rPr>
              <a:t> </a:t>
            </a:r>
          </a:p>
          <a:p>
            <a:r>
              <a:rPr lang="en-US" b="1" dirty="0" err="1" smtClean="0">
                <a:solidFill>
                  <a:srgbClr val="00279F"/>
                </a:solidFill>
              </a:rPr>
              <a:t>Spacetime</a:t>
            </a:r>
            <a:r>
              <a:rPr lang="en-US" b="1" dirty="0" smtClean="0">
                <a:solidFill>
                  <a:srgbClr val="00279F"/>
                </a:solidFill>
              </a:rPr>
              <a:t> flatness:    </a:t>
            </a:r>
            <a:r>
              <a:rPr lang="en-US" b="1" dirty="0" smtClean="0">
                <a:solidFill>
                  <a:schemeClr val="accent2"/>
                </a:solidFill>
              </a:rPr>
              <a:t>= 0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sz="2000" b="1" dirty="0"/>
          </a:p>
          <a:p>
            <a:r>
              <a:rPr lang="en-US" b="1" dirty="0" smtClean="0"/>
              <a:t>All results coming directly from the metric (</a:t>
            </a:r>
            <a:r>
              <a:rPr lang="en-US" b="1" dirty="0" err="1" smtClean="0"/>
              <a:t>spacetime</a:t>
            </a:r>
            <a:r>
              <a:rPr lang="en-US" b="1" dirty="0" smtClean="0"/>
              <a:t> symmetries) are called </a:t>
            </a:r>
            <a:r>
              <a:rPr lang="en-US" b="1" dirty="0" smtClean="0">
                <a:solidFill>
                  <a:schemeClr val="accent2"/>
                </a:solidFill>
              </a:rPr>
              <a:t>kinematics</a:t>
            </a:r>
            <a:r>
              <a:rPr lang="en-US" b="1" dirty="0" smtClean="0"/>
              <a:t>.  </a:t>
            </a:r>
          </a:p>
          <a:p>
            <a:r>
              <a:rPr lang="en-US" b="1" dirty="0" smtClean="0"/>
              <a:t>We have not had to specify any laws of gravity!  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(Results requiring force laws are called </a:t>
            </a:r>
            <a:r>
              <a:rPr lang="en-US" b="1" dirty="0" smtClean="0">
                <a:solidFill>
                  <a:schemeClr val="accent2"/>
                </a:solidFill>
              </a:rPr>
              <a:t>dynamics</a:t>
            </a:r>
            <a:r>
              <a:rPr lang="en-US" b="1" dirty="0" smtClean="0">
                <a:solidFill>
                  <a:srgbClr val="00279F"/>
                </a:solidFill>
              </a:rPr>
              <a:t>.) 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1B33-5625-194D-AF3B-752EAB1F0BBF}" type="slidenum">
              <a:rPr lang="en-US"/>
              <a:pPr/>
              <a:t>14</a:t>
            </a:fld>
            <a:endParaRPr lang="en-US"/>
          </a:p>
        </p:txBody>
      </p:sp>
      <p:sp>
        <p:nvSpPr>
          <p:cNvPr id="283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0359" y="160338"/>
            <a:ext cx="7541420" cy="566737"/>
          </a:xfrm>
        </p:spPr>
        <p:txBody>
          <a:bodyPr/>
          <a:lstStyle/>
          <a:p>
            <a:r>
              <a:rPr lang="en-US" dirty="0" smtClean="0"/>
              <a:t>Cosmic Expansion and Acceleration</a:t>
            </a:r>
            <a:endParaRPr lang="en-US" sz="4300" b="0" dirty="0"/>
          </a:p>
        </p:txBody>
      </p:sp>
      <p:pic>
        <p:nvPicPr>
          <p:cNvPr id="3" name="Picture 2" descr="ddo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67" y="1783349"/>
            <a:ext cx="310881" cy="39059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6726" y="2469247"/>
            <a:ext cx="873125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79F"/>
                </a:solidFill>
              </a:rPr>
              <a:t>The metric can be spatially flat (</a:t>
            </a:r>
            <a:r>
              <a:rPr lang="en-US" b="1" dirty="0">
                <a:solidFill>
                  <a:schemeClr val="accent2"/>
                </a:solidFill>
              </a:rPr>
              <a:t>k=0</a:t>
            </a:r>
            <a:r>
              <a:rPr lang="en-US" b="1" dirty="0">
                <a:solidFill>
                  <a:srgbClr val="00279F"/>
                </a:solidFill>
              </a:rPr>
              <a:t>) but the </a:t>
            </a:r>
            <a:r>
              <a:rPr lang="en-US" b="1" i="1" dirty="0" err="1">
                <a:solidFill>
                  <a:srgbClr val="500093"/>
                </a:solidFill>
              </a:rPr>
              <a:t>spacetime</a:t>
            </a:r>
            <a:r>
              <a:rPr lang="en-US" b="1" dirty="0">
                <a:solidFill>
                  <a:srgbClr val="500093"/>
                </a:solidFill>
              </a:rPr>
              <a:t> </a:t>
            </a:r>
            <a:r>
              <a:rPr lang="en-US" b="1" dirty="0">
                <a:solidFill>
                  <a:srgbClr val="00279F"/>
                </a:solidFill>
              </a:rPr>
              <a:t>is curved if </a:t>
            </a:r>
          </a:p>
          <a:p>
            <a:r>
              <a:rPr lang="en-US" b="1" dirty="0">
                <a:solidFill>
                  <a:srgbClr val="00279F"/>
                </a:solidFill>
              </a:rPr>
              <a:t>This is exactly the </a:t>
            </a:r>
            <a:r>
              <a:rPr lang="en-US" b="1" dirty="0"/>
              <a:t>Equivalence Principle</a:t>
            </a:r>
            <a:r>
              <a:rPr lang="en-US" b="1" dirty="0">
                <a:solidFill>
                  <a:srgbClr val="00279F"/>
                </a:solidFill>
              </a:rPr>
              <a:t>: 			</a:t>
            </a:r>
            <a:r>
              <a:rPr lang="en-US" b="1" dirty="0">
                <a:solidFill>
                  <a:schemeClr val="hlink"/>
                </a:solidFill>
              </a:rPr>
              <a:t>Gravity = Curvature = Acceleration</a:t>
            </a:r>
            <a:endParaRPr lang="en-US" b="1" dirty="0">
              <a:solidFill>
                <a:srgbClr val="00279F"/>
              </a:solidFill>
            </a:endParaRPr>
          </a:p>
        </p:txBody>
      </p:sp>
      <p:pic>
        <p:nvPicPr>
          <p:cNvPr id="9" name="Picture 7" descr="ddo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027" y="2923271"/>
            <a:ext cx="963613" cy="5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32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Cosmological Framework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5774" y="1055688"/>
            <a:ext cx="9115425" cy="612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/>
              <a:t>Equivalence Principle </a:t>
            </a:r>
          </a:p>
          <a:p>
            <a:pPr marL="457200" indent="-457200">
              <a:buFont typeface="Wingdings" charset="0"/>
              <a:buChar char="à"/>
            </a:pPr>
            <a:r>
              <a:rPr lang="en-US" b="1" dirty="0" smtClean="0">
                <a:solidFill>
                  <a:srgbClr val="00279F"/>
                </a:solidFill>
                <a:sym typeface="Wingdings"/>
              </a:rPr>
              <a:t>Metric description of </a:t>
            </a:r>
            <a:r>
              <a:rPr lang="en-US" b="1" dirty="0" err="1" smtClean="0">
                <a:solidFill>
                  <a:srgbClr val="00279F"/>
                </a:solidFill>
                <a:sym typeface="Wingdings"/>
              </a:rPr>
              <a:t>spacetime</a:t>
            </a:r>
            <a:endParaRPr lang="en-US" b="1" dirty="0" smtClean="0">
              <a:solidFill>
                <a:srgbClr val="00279F"/>
              </a:solidFill>
              <a:sym typeface="Wingdings"/>
            </a:endParaRPr>
          </a:p>
          <a:p>
            <a:r>
              <a:rPr lang="en-US" b="1" dirty="0" smtClean="0">
                <a:solidFill>
                  <a:srgbClr val="000000"/>
                </a:solidFill>
                <a:sym typeface="Wingdings"/>
              </a:rPr>
              <a:t>Homogeneity and Isotropy </a:t>
            </a:r>
          </a:p>
          <a:p>
            <a:pPr marL="457200" indent="-457200">
              <a:buFont typeface="Wingdings" charset="0"/>
              <a:buChar char="à"/>
            </a:pPr>
            <a:r>
              <a:rPr lang="en-US" b="1" dirty="0" smtClean="0">
                <a:solidFill>
                  <a:srgbClr val="00279F"/>
                </a:solidFill>
                <a:sym typeface="Wingdings"/>
              </a:rPr>
              <a:t>Metric is Robertson-Walker (</a:t>
            </a:r>
            <a:r>
              <a:rPr lang="en-US" b="1" dirty="0" err="1" smtClean="0">
                <a:solidFill>
                  <a:schemeClr val="accent2"/>
                </a:solidFill>
                <a:sym typeface="Wingdings"/>
              </a:rPr>
              <a:t>a</a:t>
            </a:r>
            <a:r>
              <a:rPr lang="en-US" b="1" dirty="0" err="1" smtClean="0">
                <a:solidFill>
                  <a:srgbClr val="00279F"/>
                </a:solidFill>
                <a:sym typeface="Wingdings"/>
              </a:rPr>
              <a:t>,</a:t>
            </a:r>
            <a:r>
              <a:rPr lang="en-US" b="1" dirty="0" err="1" smtClean="0">
                <a:solidFill>
                  <a:srgbClr val="00AE00"/>
                </a:solidFill>
                <a:sym typeface="Wingdings"/>
              </a:rPr>
              <a:t>k</a:t>
            </a:r>
            <a:r>
              <a:rPr lang="en-US" b="1" dirty="0" smtClean="0">
                <a:solidFill>
                  <a:srgbClr val="00279F"/>
                </a:solidFill>
                <a:sym typeface="Wingdings"/>
              </a:rPr>
              <a:t>)</a:t>
            </a:r>
          </a:p>
          <a:p>
            <a:pPr marL="457200" indent="-457200">
              <a:buFont typeface="Wingdings" charset="0"/>
              <a:buChar char="à"/>
            </a:pPr>
            <a:r>
              <a:rPr lang="en-US" b="1" dirty="0" smtClean="0">
                <a:solidFill>
                  <a:srgbClr val="00279F"/>
                </a:solidFill>
                <a:sym typeface="Wingdings"/>
              </a:rPr>
              <a:t>Energy-momentum has perfect fluid form (</a:t>
            </a:r>
            <a:r>
              <a:rPr lang="en-US" b="1" dirty="0" smtClean="0">
                <a:solidFill>
                  <a:schemeClr val="accent2"/>
                </a:solidFill>
                <a:sym typeface="Symbol" charset="0"/>
              </a:rPr>
              <a:t></a:t>
            </a:r>
            <a:r>
              <a:rPr lang="en-US" b="1" dirty="0" smtClean="0">
                <a:solidFill>
                  <a:srgbClr val="00279F"/>
                </a:solidFill>
                <a:sym typeface="Wingdings"/>
              </a:rPr>
              <a:t>,</a:t>
            </a:r>
            <a:r>
              <a:rPr lang="en-US" b="1" dirty="0" smtClean="0">
                <a:solidFill>
                  <a:schemeClr val="accent2"/>
                </a:solidFill>
                <a:sym typeface="Wingdings"/>
              </a:rPr>
              <a:t>p</a:t>
            </a:r>
            <a:r>
              <a:rPr lang="en-US" b="1" dirty="0" smtClean="0">
                <a:solidFill>
                  <a:srgbClr val="00279F"/>
                </a:solidFill>
                <a:sym typeface="Wingdings"/>
              </a:rPr>
              <a:t>)</a:t>
            </a:r>
          </a:p>
          <a:p>
            <a:r>
              <a:rPr lang="en-US" b="1" dirty="0" smtClean="0">
                <a:solidFill>
                  <a:srgbClr val="000000"/>
                </a:solidFill>
                <a:sym typeface="Wingdings"/>
              </a:rPr>
              <a:t>Gravitational Field </a:t>
            </a:r>
            <a:r>
              <a:rPr lang="en-US" b="1" dirty="0" err="1" smtClean="0">
                <a:solidFill>
                  <a:srgbClr val="000000"/>
                </a:solidFill>
                <a:sym typeface="Wingdings"/>
              </a:rPr>
              <a:t>Eqs</a:t>
            </a:r>
            <a:r>
              <a:rPr lang="en-US" b="1" dirty="0" smtClean="0">
                <a:solidFill>
                  <a:srgbClr val="000000"/>
                </a:solidFill>
                <a:sym typeface="Wingdings"/>
              </a:rPr>
              <a:t> (General Relativity) </a:t>
            </a:r>
            <a:r>
              <a:rPr lang="en-US" b="1" dirty="0">
                <a:solidFill>
                  <a:srgbClr val="000000"/>
                </a:solidFill>
                <a:sym typeface="Wingdings"/>
              </a:rPr>
              <a:t>		 </a:t>
            </a:r>
            <a:r>
              <a:rPr lang="en-US" b="1" dirty="0" smtClean="0">
                <a:solidFill>
                  <a:srgbClr val="000000"/>
                </a:solidFill>
                <a:sym typeface="Wingdings"/>
              </a:rPr>
              <a:t>     </a:t>
            </a:r>
            <a:r>
              <a:rPr lang="en-US" b="1" dirty="0" smtClean="0">
                <a:solidFill>
                  <a:srgbClr val="500093"/>
                </a:solidFill>
                <a:sym typeface="Wingdings"/>
              </a:rPr>
              <a:t>+ Homogeneity and Isotropy </a:t>
            </a:r>
          </a:p>
          <a:p>
            <a:pPr marL="457200" indent="-457200">
              <a:buFont typeface="Wingdings" charset="0"/>
              <a:buChar char="à"/>
            </a:pPr>
            <a:r>
              <a:rPr lang="en-US" b="1" dirty="0" err="1" smtClean="0">
                <a:solidFill>
                  <a:srgbClr val="00279F"/>
                </a:solidFill>
                <a:sym typeface="Wingdings"/>
              </a:rPr>
              <a:t>Friedmann</a:t>
            </a:r>
            <a:r>
              <a:rPr lang="en-US" b="1" dirty="0" smtClean="0">
                <a:solidFill>
                  <a:srgbClr val="00279F"/>
                </a:solidFill>
                <a:sym typeface="Wingdings"/>
              </a:rPr>
              <a:t> equations for evolution of </a:t>
            </a:r>
            <a:r>
              <a:rPr lang="en-US" b="1" dirty="0" err="1" smtClean="0">
                <a:solidFill>
                  <a:srgbClr val="00279F"/>
                </a:solidFill>
                <a:sym typeface="Wingdings"/>
              </a:rPr>
              <a:t>spacetime</a:t>
            </a:r>
            <a:endParaRPr lang="en-US" b="1" dirty="0" smtClean="0">
              <a:solidFill>
                <a:srgbClr val="00279F"/>
              </a:solidFill>
              <a:sym typeface="Wingdings"/>
            </a:endParaRPr>
          </a:p>
          <a:p>
            <a:r>
              <a:rPr lang="en-US" b="1" dirty="0" smtClean="0">
                <a:solidFill>
                  <a:srgbClr val="000000"/>
                </a:solidFill>
                <a:sym typeface="Wingdings"/>
              </a:rPr>
              <a:t>Equations of State </a:t>
            </a:r>
            <a:r>
              <a:rPr lang="en-US" b="1" dirty="0" smtClean="0">
                <a:solidFill>
                  <a:srgbClr val="500093"/>
                </a:solidFill>
                <a:sym typeface="Wingdings"/>
              </a:rPr>
              <a:t>+ </a:t>
            </a:r>
            <a:r>
              <a:rPr lang="en-US" b="1" dirty="0" err="1" smtClean="0">
                <a:solidFill>
                  <a:srgbClr val="500093"/>
                </a:solidFill>
                <a:sym typeface="Wingdings"/>
              </a:rPr>
              <a:t>Friedmann</a:t>
            </a:r>
            <a:r>
              <a:rPr lang="en-US" b="1" dirty="0" smtClean="0">
                <a:solidFill>
                  <a:srgbClr val="500093"/>
                </a:solidFill>
                <a:sym typeface="Wingdings"/>
              </a:rPr>
              <a:t> equations </a:t>
            </a:r>
          </a:p>
          <a:p>
            <a:r>
              <a:rPr lang="en-US" b="1" dirty="0" smtClean="0">
                <a:solidFill>
                  <a:srgbClr val="00279F"/>
                </a:solidFill>
                <a:sym typeface="Wingdings"/>
              </a:rPr>
              <a:t> Evolution of energy densities</a:t>
            </a:r>
          </a:p>
        </p:txBody>
      </p:sp>
    </p:spTree>
    <p:extLst>
      <p:ext uri="{BB962C8B-B14F-4D97-AF65-F5344CB8AC3E}">
        <p14:creationId xmlns:p14="http://schemas.microsoft.com/office/powerpoint/2010/main" val="16600235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1 Minute General Relativity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5988" y="1056449"/>
            <a:ext cx="9007904" cy="418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General relativity:</a:t>
            </a:r>
          </a:p>
          <a:p>
            <a:r>
              <a:rPr lang="en-US" b="1" dirty="0" smtClean="0">
                <a:solidFill>
                  <a:srgbClr val="500093"/>
                </a:solidFill>
              </a:rPr>
              <a:t>“Time and space and gravity have no separate existence from matter” </a:t>
            </a:r>
            <a:r>
              <a:rPr lang="en-US" b="1" dirty="0" smtClean="0"/>
              <a:t>– Albert Einstein</a:t>
            </a:r>
          </a:p>
          <a:p>
            <a:r>
              <a:rPr lang="en-US" b="1" dirty="0" smtClean="0">
                <a:solidFill>
                  <a:srgbClr val="500093"/>
                </a:solidFill>
              </a:rPr>
              <a:t>“Matter tells geometry how to curve, and geometry tells matter how to move” </a:t>
            </a:r>
            <a:r>
              <a:rPr lang="en-US" b="1" dirty="0" smtClean="0">
                <a:solidFill>
                  <a:srgbClr val="000000"/>
                </a:solidFill>
              </a:rPr>
              <a:t>– John Wheeler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It can be developed through 1) Coordinate invariance and tensors, 2) Field theory of spin 2 fields, 3) Differential geometry.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EinEq3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" y="5267146"/>
            <a:ext cx="8131153" cy="19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45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8C72C-3936-D746-8182-67BB05666D19}" type="slidenum">
              <a:rPr lang="en-US"/>
              <a:pPr/>
              <a:t>17</a:t>
            </a:fld>
            <a:endParaRPr lang="en-US"/>
          </a:p>
        </p:txBody>
      </p:sp>
      <p:sp>
        <p:nvSpPr>
          <p:cNvPr id="244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142875"/>
            <a:ext cx="6224588" cy="547688"/>
          </a:xfrm>
        </p:spPr>
        <p:txBody>
          <a:bodyPr/>
          <a:lstStyle/>
          <a:p>
            <a:r>
              <a:rPr lang="en-US" dirty="0" smtClean="0"/>
              <a:t>Gravitating Energy</a:t>
            </a:r>
            <a:endParaRPr lang="en-US" sz="4000" dirty="0"/>
          </a:p>
        </p:txBody>
      </p:sp>
      <p:grpSp>
        <p:nvGrpSpPr>
          <p:cNvPr id="2442243" name="Group 3"/>
          <p:cNvGrpSpPr>
            <a:grpSpLocks/>
          </p:cNvGrpSpPr>
          <p:nvPr/>
        </p:nvGrpSpPr>
        <p:grpSpPr bwMode="auto">
          <a:xfrm>
            <a:off x="560388" y="1057275"/>
            <a:ext cx="8775700" cy="5907088"/>
            <a:chOff x="353" y="666"/>
            <a:chExt cx="5528" cy="3721"/>
          </a:xfrm>
        </p:grpSpPr>
        <p:sp>
          <p:nvSpPr>
            <p:cNvPr id="2442244" name="Rectangle 4"/>
            <p:cNvSpPr>
              <a:spLocks noChangeArrowheads="1"/>
            </p:cNvSpPr>
            <p:nvPr/>
          </p:nvSpPr>
          <p:spPr bwMode="auto">
            <a:xfrm>
              <a:off x="353" y="666"/>
              <a:ext cx="5528" cy="3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b="1" dirty="0">
                  <a:solidFill>
                    <a:srgbClr val="00279F"/>
                  </a:solidFill>
                  <a:sym typeface="Symbol" charset="0"/>
                </a:rPr>
                <a:t>Einstein says gravitating mass depends on energy-momentum tensor: 			</a:t>
              </a:r>
              <a:r>
                <a:rPr lang="en-US" sz="2800" b="1" dirty="0" smtClean="0">
                  <a:solidFill>
                    <a:srgbClr val="00279F"/>
                  </a:solidFill>
                  <a:sym typeface="Symbol" charset="0"/>
                </a:rPr>
                <a:t>      both </a:t>
              </a:r>
              <a:r>
                <a:rPr lang="en-US" sz="2800" b="1" dirty="0">
                  <a:solidFill>
                    <a:schemeClr val="accent2"/>
                  </a:solidFill>
                  <a:sym typeface="Symbol" charset="0"/>
                </a:rPr>
                <a:t>energy density</a:t>
              </a:r>
              <a:r>
                <a:rPr lang="en-US" sz="2800" b="1" dirty="0">
                  <a:solidFill>
                    <a:srgbClr val="00279F"/>
                  </a:solidFill>
                  <a:sym typeface="Symbol" charset="0"/>
                </a:rPr>
                <a:t> </a:t>
              </a:r>
              <a:r>
                <a:rPr lang="en-US" sz="2800" b="1" dirty="0">
                  <a:solidFill>
                    <a:schemeClr val="accent2"/>
                  </a:solidFill>
                  <a:sym typeface="Symbol" charset="0"/>
                </a:rPr>
                <a:t></a:t>
              </a:r>
              <a:r>
                <a:rPr lang="en-US" sz="2800" b="1" dirty="0">
                  <a:solidFill>
                    <a:srgbClr val="00279F"/>
                  </a:solidFill>
                  <a:sym typeface="Symbol" charset="0"/>
                </a:rPr>
                <a:t> and </a:t>
              </a:r>
              <a:r>
                <a:rPr lang="en-US" sz="2800" b="1" dirty="0">
                  <a:solidFill>
                    <a:schemeClr val="accent2"/>
                  </a:solidFill>
                  <a:sym typeface="Symbol" charset="0"/>
                </a:rPr>
                <a:t>pressure</a:t>
              </a:r>
              <a:r>
                <a:rPr lang="en-US" sz="2800" b="1" dirty="0">
                  <a:solidFill>
                    <a:srgbClr val="00279F"/>
                  </a:solidFill>
                  <a:sym typeface="Symbol" charset="0"/>
                </a:rPr>
                <a:t> </a:t>
              </a:r>
              <a:r>
                <a:rPr lang="en-US" sz="2800" b="1" dirty="0">
                  <a:solidFill>
                    <a:schemeClr val="accent2"/>
                  </a:solidFill>
                  <a:sym typeface="Symbol" charset="0"/>
                </a:rPr>
                <a:t>p</a:t>
              </a:r>
              <a:r>
                <a:rPr lang="en-US" sz="2800" b="1" dirty="0">
                  <a:solidFill>
                    <a:srgbClr val="00279F"/>
                  </a:solidFill>
                  <a:sym typeface="Symbol" charset="0"/>
                </a:rPr>
                <a:t>,</a:t>
              </a:r>
              <a:r>
                <a:rPr lang="en-US" sz="2800" b="1" dirty="0">
                  <a:solidFill>
                    <a:schemeClr val="accent2"/>
                  </a:solidFill>
                  <a:sym typeface="Symbol" charset="0"/>
                </a:rPr>
                <a:t> </a:t>
              </a:r>
              <a:r>
                <a:rPr lang="en-US" sz="2800" b="1" dirty="0">
                  <a:solidFill>
                    <a:srgbClr val="00279F"/>
                  </a:solidFill>
                  <a:sym typeface="Symbol" charset="0"/>
                </a:rPr>
                <a:t>as</a:t>
              </a:r>
              <a:r>
                <a:rPr lang="en-US" sz="2800" b="1" dirty="0">
                  <a:solidFill>
                    <a:schemeClr val="accent2"/>
                  </a:solidFill>
                  <a:sym typeface="Symbol" charset="0"/>
                </a:rPr>
                <a:t> +3p</a:t>
              </a:r>
            </a:p>
            <a:p>
              <a:r>
                <a:rPr lang="en-US" sz="2800" b="1" dirty="0">
                  <a:solidFill>
                    <a:schemeClr val="hlink"/>
                  </a:solidFill>
                  <a:sym typeface="Symbol" charset="0"/>
                </a:rPr>
                <a:t>Negative pressure can give negative </a:t>
              </a:r>
              <a:r>
                <a:rPr lang="ja-JP" altLang="en-US" sz="2800" b="1" dirty="0">
                  <a:solidFill>
                    <a:schemeClr val="hlink"/>
                  </a:solidFill>
                  <a:latin typeface="Arial"/>
                  <a:sym typeface="Symbol" charset="0"/>
                </a:rPr>
                <a:t>“</a:t>
              </a:r>
              <a:r>
                <a:rPr lang="en-US" sz="2800" b="1" dirty="0">
                  <a:solidFill>
                    <a:schemeClr val="hlink"/>
                  </a:solidFill>
                  <a:sym typeface="Symbol" charset="0"/>
                </a:rPr>
                <a:t>mass</a:t>
              </a:r>
              <a:r>
                <a:rPr lang="ja-JP" altLang="en-US" sz="2800" b="1" dirty="0">
                  <a:solidFill>
                    <a:schemeClr val="hlink"/>
                  </a:solidFill>
                  <a:latin typeface="Arial"/>
                  <a:sym typeface="Symbol" charset="0"/>
                </a:rPr>
                <a:t>”</a:t>
              </a:r>
              <a:endParaRPr lang="en-US" sz="2800" b="1" dirty="0">
                <a:solidFill>
                  <a:schemeClr val="hlink"/>
                </a:solidFill>
                <a:sym typeface="Symbol" charset="0"/>
              </a:endParaRPr>
            </a:p>
            <a:p>
              <a:pPr>
                <a:lnSpc>
                  <a:spcPct val="50000"/>
                </a:lnSpc>
              </a:pPr>
              <a:endParaRPr lang="en-US" sz="2800" b="1" dirty="0">
                <a:solidFill>
                  <a:srgbClr val="00279F"/>
                </a:solidFill>
                <a:sym typeface="Symbol" charset="0"/>
              </a:endParaRPr>
            </a:p>
            <a:p>
              <a:r>
                <a:rPr lang="en-US" sz="2800" b="1" dirty="0">
                  <a:solidFill>
                    <a:srgbClr val="00279F"/>
                  </a:solidFill>
                  <a:sym typeface="Symbol" charset="0"/>
                </a:rPr>
                <a:t>Newton</a:t>
              </a:r>
              <a:r>
                <a:rPr lang="ja-JP" altLang="en-US" sz="2800" b="1" dirty="0">
                  <a:solidFill>
                    <a:srgbClr val="00279F"/>
                  </a:solidFill>
                  <a:latin typeface="Arial"/>
                  <a:sym typeface="Symbol" charset="0"/>
                </a:rPr>
                <a:t>’</a:t>
              </a:r>
              <a:r>
                <a:rPr lang="en-US" sz="2800" b="1" dirty="0">
                  <a:solidFill>
                    <a:srgbClr val="00279F"/>
                  </a:solidFill>
                  <a:sym typeface="Symbol" charset="0"/>
                </a:rPr>
                <a:t>s 2</a:t>
              </a:r>
              <a:r>
                <a:rPr lang="en-US" sz="2800" b="1" baseline="30000" dirty="0">
                  <a:solidFill>
                    <a:srgbClr val="00279F"/>
                  </a:solidFill>
                  <a:sym typeface="Symbol" charset="0"/>
                </a:rPr>
                <a:t>nd</a:t>
              </a:r>
              <a:r>
                <a:rPr lang="en-US" sz="2800" b="1" dirty="0">
                  <a:solidFill>
                    <a:srgbClr val="00279F"/>
                  </a:solidFill>
                  <a:sym typeface="Symbol" charset="0"/>
                </a:rPr>
                <a:t> law: Acceleration = Force / mass</a:t>
              </a:r>
            </a:p>
            <a:p>
              <a:pPr algn="ctr"/>
              <a:r>
                <a:rPr lang="en-US" sz="2800" b="1" dirty="0">
                  <a:solidFill>
                    <a:schemeClr val="accent2"/>
                  </a:solidFill>
                  <a:sym typeface="Symbol" charset="0"/>
                </a:rPr>
                <a:t> R = -GM/R</a:t>
              </a:r>
              <a:r>
                <a:rPr lang="en-US" sz="2800" b="1" baseline="30000" dirty="0">
                  <a:solidFill>
                    <a:schemeClr val="accent2"/>
                  </a:solidFill>
                  <a:sym typeface="Symbol" charset="0"/>
                </a:rPr>
                <a:t>2</a:t>
              </a:r>
              <a:r>
                <a:rPr lang="en-US" sz="2800" b="1" dirty="0">
                  <a:solidFill>
                    <a:schemeClr val="accent2"/>
                  </a:solidFill>
                  <a:sym typeface="Symbol" charset="0"/>
                </a:rPr>
                <a:t> = - (4/3)G  R</a:t>
              </a:r>
            </a:p>
            <a:p>
              <a:r>
                <a:rPr lang="en-US" sz="2800" b="1" dirty="0">
                  <a:solidFill>
                    <a:srgbClr val="00279F"/>
                  </a:solidFill>
                  <a:sym typeface="Symbol" charset="0"/>
                </a:rPr>
                <a:t>Einstein/</a:t>
              </a:r>
              <a:r>
                <a:rPr lang="en-US" sz="2800" b="1" dirty="0" err="1">
                  <a:solidFill>
                    <a:srgbClr val="00279F"/>
                  </a:solidFill>
                  <a:sym typeface="Symbol" charset="0"/>
                </a:rPr>
                <a:t>Friedmann</a:t>
              </a:r>
              <a:r>
                <a:rPr lang="en-US" sz="2800" b="1" dirty="0">
                  <a:solidFill>
                    <a:srgbClr val="00279F"/>
                  </a:solidFill>
                  <a:sym typeface="Symbol" charset="0"/>
                </a:rPr>
                <a:t> equation: </a:t>
              </a:r>
            </a:p>
            <a:p>
              <a:pPr algn="ctr"/>
              <a:r>
                <a:rPr lang="en-US" sz="2800" b="1" dirty="0">
                  <a:solidFill>
                    <a:schemeClr val="accent2"/>
                  </a:solidFill>
                  <a:sym typeface="Symbol" charset="0"/>
                </a:rPr>
                <a:t>a = - (4/3)G (+3p) a</a:t>
              </a:r>
              <a:endParaRPr lang="en-US" sz="2800" b="1" dirty="0">
                <a:solidFill>
                  <a:schemeClr val="hlink"/>
                </a:solidFill>
                <a:sym typeface="Symbol" charset="0"/>
              </a:endParaRPr>
            </a:p>
            <a:p>
              <a:r>
                <a:rPr lang="en-US" sz="2800" b="1" dirty="0">
                  <a:solidFill>
                    <a:schemeClr val="hlink"/>
                  </a:solidFill>
                  <a:sym typeface="Symbol" charset="0"/>
                </a:rPr>
                <a:t>Negative pressure can accelerate the expansion</a:t>
              </a:r>
            </a:p>
          </p:txBody>
        </p:sp>
        <p:sp>
          <p:nvSpPr>
            <p:cNvPr id="2442245" name="Rectangle 5"/>
            <p:cNvSpPr>
              <a:spLocks noChangeArrowheads="1"/>
            </p:cNvSpPr>
            <p:nvPr/>
          </p:nvSpPr>
          <p:spPr bwMode="auto">
            <a:xfrm>
              <a:off x="1955" y="3480"/>
              <a:ext cx="255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661" tIns="48331" rIns="96661" bIns="48331">
              <a:spAutoFit/>
            </a:bodyPr>
            <a:lstStyle/>
            <a:p>
              <a:pPr defTabSz="966788">
                <a:spcBef>
                  <a:spcPct val="0"/>
                </a:spcBef>
              </a:pPr>
              <a:r>
                <a:rPr lang="en-US" sz="3000" b="1">
                  <a:solidFill>
                    <a:schemeClr val="accent2"/>
                  </a:solidFill>
                  <a:sym typeface="Symbol" charset="0"/>
                </a:rPr>
                <a:t>..</a:t>
              </a:r>
            </a:p>
          </p:txBody>
        </p:sp>
        <p:sp>
          <p:nvSpPr>
            <p:cNvPr id="2442246" name="Rectangle 6"/>
            <p:cNvSpPr>
              <a:spLocks noChangeArrowheads="1"/>
            </p:cNvSpPr>
            <p:nvPr/>
          </p:nvSpPr>
          <p:spPr bwMode="auto">
            <a:xfrm>
              <a:off x="1739" y="2632"/>
              <a:ext cx="255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661" tIns="48331" rIns="96661" bIns="48331">
              <a:spAutoFit/>
            </a:bodyPr>
            <a:lstStyle/>
            <a:p>
              <a:pPr defTabSz="966788">
                <a:spcBef>
                  <a:spcPct val="0"/>
                </a:spcBef>
              </a:pPr>
              <a:r>
                <a:rPr lang="en-US" sz="3000" b="1">
                  <a:solidFill>
                    <a:schemeClr val="accent2"/>
                  </a:solidFill>
                  <a:sym typeface="Symbol" charset="0"/>
                </a:rPr>
                <a:t>..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Expansion History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873" y="1102907"/>
            <a:ext cx="9007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Distances come directly from the metric. Measuring them through, e.g., Type </a:t>
            </a:r>
            <a:r>
              <a:rPr lang="en-US" b="1" dirty="0" err="1" smtClean="0">
                <a:solidFill>
                  <a:srgbClr val="00279F"/>
                </a:solidFill>
              </a:rPr>
              <a:t>Ia</a:t>
            </a:r>
            <a:r>
              <a:rPr lang="en-US" b="1" dirty="0" smtClean="0">
                <a:solidFill>
                  <a:srgbClr val="00279F"/>
                </a:solidFill>
              </a:rPr>
              <a:t> supernovae, maps the expansion history </a:t>
            </a:r>
            <a:r>
              <a:rPr lang="en-US" b="1" dirty="0" smtClean="0">
                <a:solidFill>
                  <a:schemeClr val="accent2"/>
                </a:solidFill>
              </a:rPr>
              <a:t>a(t)</a:t>
            </a:r>
            <a:r>
              <a:rPr lang="en-US" b="1" dirty="0" smtClean="0">
                <a:solidFill>
                  <a:srgbClr val="00279F"/>
                </a:solidFill>
              </a:rPr>
              <a:t> and hence acceleration. 	</a:t>
            </a:r>
            <a:endParaRPr lang="en-US" dirty="0"/>
          </a:p>
        </p:txBody>
      </p:sp>
      <p:pic>
        <p:nvPicPr>
          <p:cNvPr id="6" name="Picture 5" descr="HubDiaF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2" y="2483519"/>
            <a:ext cx="7391266" cy="483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06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AB2662-56D0-C141-9C76-98F51B21AB40}" type="slidenum">
              <a:rPr lang="en-US" sz="1400">
                <a:solidFill>
                  <a:schemeClr val="bg1"/>
                </a:solidFill>
              </a:rPr>
              <a:pPr/>
              <a:t>19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00322" name="Rectangle 2"/>
          <p:cNvSpPr>
            <a:spLocks noChangeArrowheads="1"/>
          </p:cNvSpPr>
          <p:nvPr/>
        </p:nvSpPr>
        <p:spPr bwMode="auto">
          <a:xfrm>
            <a:off x="2376488" y="103188"/>
            <a:ext cx="5070475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  <a:defRPr/>
            </a:pP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Describing Our Universe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84150" y="4551363"/>
            <a:ext cx="858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14" tIns="54008" rIns="108014" bIns="54008">
            <a:spAutoFit/>
          </a:bodyPr>
          <a:lstStyle>
            <a:lvl1pPr defTabSz="10223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223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223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223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223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2235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2235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2235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2235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500">
                <a:latin typeface="Times New Roman" charset="0"/>
              </a:rPr>
              <a:t>STScI</a:t>
            </a:r>
            <a:endParaRPr lang="en-US" sz="2000">
              <a:latin typeface="Times New Roman" charset="0"/>
            </a:endParaRPr>
          </a:p>
        </p:txBody>
      </p:sp>
      <p:sp>
        <p:nvSpPr>
          <p:cNvPr id="3000324" name="Rectangle 4"/>
          <p:cNvSpPr>
            <a:spLocks noChangeArrowheads="1"/>
          </p:cNvSpPr>
          <p:nvPr/>
        </p:nvSpPr>
        <p:spPr bwMode="auto">
          <a:xfrm>
            <a:off x="1824038" y="5699125"/>
            <a:ext cx="5707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</a:pPr>
            <a:r>
              <a:rPr lang="en-US" b="1">
                <a:solidFill>
                  <a:schemeClr val="hlink"/>
                </a:solidFill>
              </a:rPr>
              <a:t>95% of the universe is unknown!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966788" y="977900"/>
            <a:ext cx="6619875" cy="4775200"/>
            <a:chOff x="591" y="670"/>
            <a:chExt cx="4663" cy="3646"/>
          </a:xfrm>
        </p:grpSpPr>
        <p:pic>
          <p:nvPicPr>
            <p:cNvPr id="1741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" y="670"/>
              <a:ext cx="4663" cy="3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0" name="Text Box 7"/>
            <p:cNvSpPr txBox="1">
              <a:spLocks noChangeArrowheads="1"/>
            </p:cNvSpPr>
            <p:nvPr/>
          </p:nvSpPr>
          <p:spPr bwMode="auto">
            <a:xfrm>
              <a:off x="994" y="2141"/>
              <a:ext cx="78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FFFF00"/>
                  </a:solidFill>
                </a:rPr>
                <a:t>New Stuff</a:t>
              </a:r>
            </a:p>
          </p:txBody>
        </p:sp>
        <p:sp>
          <p:nvSpPr>
            <p:cNvPr id="17421" name="Text Box 8"/>
            <p:cNvSpPr txBox="1">
              <a:spLocks noChangeArrowheads="1"/>
            </p:cNvSpPr>
            <p:nvPr/>
          </p:nvSpPr>
          <p:spPr bwMode="auto">
            <a:xfrm>
              <a:off x="1935" y="2411"/>
              <a:ext cx="788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FFFF00"/>
                  </a:solidFill>
                </a:rPr>
                <a:t>Old New Stuff</a:t>
              </a:r>
              <a:endParaRPr lang="en-US" sz="180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722938" y="928688"/>
            <a:ext cx="3128962" cy="3375025"/>
            <a:chOff x="3605" y="585"/>
            <a:chExt cx="1971" cy="2126"/>
          </a:xfrm>
        </p:grpSpPr>
        <p:sp>
          <p:nvSpPr>
            <p:cNvPr id="17415" name="Line 10"/>
            <p:cNvSpPr>
              <a:spLocks noChangeShapeType="1"/>
            </p:cNvSpPr>
            <p:nvPr/>
          </p:nvSpPr>
          <p:spPr bwMode="auto">
            <a:xfrm flipH="1">
              <a:off x="4737" y="2528"/>
              <a:ext cx="394" cy="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8014" tIns="54008" rIns="108014" bIns="54008">
              <a:spAutoFit/>
            </a:bodyPr>
            <a:lstStyle/>
            <a:p>
              <a:endParaRPr lang="en-US"/>
            </a:p>
          </p:txBody>
        </p:sp>
        <p:sp>
          <p:nvSpPr>
            <p:cNvPr id="17416" name="Line 11"/>
            <p:cNvSpPr>
              <a:spLocks noChangeShapeType="1"/>
            </p:cNvSpPr>
            <p:nvPr/>
          </p:nvSpPr>
          <p:spPr bwMode="auto">
            <a:xfrm flipH="1">
              <a:off x="3605" y="771"/>
              <a:ext cx="454" cy="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8014" tIns="54008" rIns="108014" bIns="54008">
              <a:spAutoFit/>
            </a:bodyPr>
            <a:lstStyle/>
            <a:p>
              <a:endParaRPr lang="en-US"/>
            </a:p>
          </p:txBody>
        </p:sp>
        <p:sp>
          <p:nvSpPr>
            <p:cNvPr id="17417" name="Rectangle 12"/>
            <p:cNvSpPr>
              <a:spLocks noChangeArrowheads="1"/>
            </p:cNvSpPr>
            <p:nvPr/>
          </p:nvSpPr>
          <p:spPr bwMode="auto">
            <a:xfrm>
              <a:off x="4028" y="585"/>
              <a:ext cx="50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14" tIns="54008" rIns="108014" bIns="54008">
              <a:spAutoFit/>
            </a:bodyPr>
            <a:lstStyle/>
            <a:p>
              <a:pPr defTabSz="966788"/>
              <a:r>
                <a:rPr lang="en-US" sz="3100" b="1">
                  <a:solidFill>
                    <a:schemeClr val="hlink"/>
                  </a:solidFill>
                </a:rPr>
                <a:t>Us</a:t>
              </a:r>
            </a:p>
          </p:txBody>
        </p:sp>
        <p:sp>
          <p:nvSpPr>
            <p:cNvPr id="17418" name="Rectangle 13"/>
            <p:cNvSpPr>
              <a:spLocks noChangeArrowheads="1"/>
            </p:cNvSpPr>
            <p:nvPr/>
          </p:nvSpPr>
          <p:spPr bwMode="auto">
            <a:xfrm>
              <a:off x="5106" y="2345"/>
              <a:ext cx="47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14" tIns="54008" rIns="108014" bIns="54008">
              <a:spAutoFit/>
            </a:bodyPr>
            <a:lstStyle/>
            <a:p>
              <a:pPr defTabSz="966788"/>
              <a:r>
                <a:rPr lang="en-US" sz="3100" b="1">
                  <a:solidFill>
                    <a:schemeClr val="hlink"/>
                  </a:solidFill>
                </a:rPr>
                <a:t>Us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62FA66-EA68-7848-87CF-18B23B04B8F6}" type="slidenum">
              <a:rPr lang="en-US" sz="1400">
                <a:solidFill>
                  <a:schemeClr val="bg1"/>
                </a:solidFill>
              </a:rPr>
              <a:pPr/>
              <a:t>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98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127000"/>
            <a:ext cx="7935912" cy="741363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How Do We Learn about the Universe?</a:t>
            </a:r>
            <a:endParaRPr lang="en-US" sz="4300" b="0" smtClean="0">
              <a:cs typeface="+mj-cs"/>
            </a:endParaRPr>
          </a:p>
        </p:txBody>
      </p:sp>
      <p:pic>
        <p:nvPicPr>
          <p:cNvPr id="29699" name="Picture 3" descr="nersc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2"/>
          <a:stretch>
            <a:fillRect/>
          </a:stretch>
        </p:blipFill>
        <p:spPr bwMode="auto">
          <a:xfrm>
            <a:off x="6343650" y="4189413"/>
            <a:ext cx="3027363" cy="31257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uh22sn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266950"/>
            <a:ext cx="322103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Planck_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25"/>
          <a:stretch>
            <a:fillRect/>
          </a:stretch>
        </p:blipFill>
        <p:spPr bwMode="auto">
          <a:xfrm>
            <a:off x="276225" y="4908550"/>
            <a:ext cx="3230563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6340475" y="1701800"/>
            <a:ext cx="3046413" cy="3246438"/>
            <a:chOff x="3072" y="1728"/>
            <a:chExt cx="2592" cy="2592"/>
          </a:xfrm>
        </p:grpSpPr>
        <p:pic>
          <p:nvPicPr>
            <p:cNvPr id="29708" name="Picture 7"/>
            <p:cNvPicPr>
              <a:picLocks noChangeAspect="1" noChangeArrowheads="1"/>
            </p:cNvPicPr>
            <p:nvPr/>
          </p:nvPicPr>
          <p:blipFill>
            <a:blip r:embed="rId6">
              <a:lum bright="18000" contras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63" r="17647"/>
            <a:stretch>
              <a:fillRect/>
            </a:stretch>
          </p:blipFill>
          <p:spPr bwMode="auto">
            <a:xfrm>
              <a:off x="3072" y="1728"/>
              <a:ext cx="2592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09" name="Group 8"/>
            <p:cNvGrpSpPr>
              <a:grpSpLocks/>
            </p:cNvGrpSpPr>
            <p:nvPr/>
          </p:nvGrpSpPr>
          <p:grpSpPr bwMode="auto">
            <a:xfrm>
              <a:off x="3552" y="1728"/>
              <a:ext cx="816" cy="1296"/>
              <a:chOff x="960" y="672"/>
              <a:chExt cx="1056" cy="1632"/>
            </a:xfrm>
          </p:grpSpPr>
          <p:sp>
            <p:nvSpPr>
              <p:cNvPr id="2981897" name="Rectangle 9"/>
              <p:cNvSpPr>
                <a:spLocks noChangeAspect="1" noChangeArrowheads="1"/>
              </p:cNvSpPr>
              <p:nvPr/>
            </p:nvSpPr>
            <p:spPr bwMode="auto">
              <a:xfrm>
                <a:off x="958" y="1239"/>
                <a:ext cx="446" cy="44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981898" name="Line 10"/>
              <p:cNvSpPr>
                <a:spLocks noChangeShapeType="1"/>
              </p:cNvSpPr>
              <p:nvPr/>
            </p:nvSpPr>
            <p:spPr bwMode="auto">
              <a:xfrm flipV="1">
                <a:off x="1393" y="672"/>
                <a:ext cx="580" cy="57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981899" name="Line 11"/>
              <p:cNvSpPr>
                <a:spLocks noChangeShapeType="1"/>
              </p:cNvSpPr>
              <p:nvPr/>
            </p:nvSpPr>
            <p:spPr bwMode="auto">
              <a:xfrm>
                <a:off x="1393" y="1681"/>
                <a:ext cx="628" cy="6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pic>
        <p:nvPicPr>
          <p:cNvPr id="29703" name="Picture 12" descr="einstein19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4381500"/>
            <a:ext cx="21780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3" descr="think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1712913"/>
            <a:ext cx="171291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1902" name="Rectangle 14"/>
          <p:cNvSpPr>
            <a:spLocks noChangeArrowheads="1"/>
          </p:cNvSpPr>
          <p:nvPr/>
        </p:nvSpPr>
        <p:spPr bwMode="auto">
          <a:xfrm>
            <a:off x="709613" y="1168400"/>
            <a:ext cx="20367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accent2"/>
                </a:solidFill>
                <a:cs typeface="Arial" charset="0"/>
              </a:rPr>
              <a:t>Observation</a:t>
            </a:r>
          </a:p>
        </p:txBody>
      </p:sp>
      <p:sp>
        <p:nvSpPr>
          <p:cNvPr id="2981903" name="Rectangle 15"/>
          <p:cNvSpPr>
            <a:spLocks noChangeArrowheads="1"/>
          </p:cNvSpPr>
          <p:nvPr/>
        </p:nvSpPr>
        <p:spPr bwMode="auto">
          <a:xfrm>
            <a:off x="6813550" y="1227138"/>
            <a:ext cx="21415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accent2"/>
                </a:solidFill>
                <a:cs typeface="Arial" charset="0"/>
              </a:rPr>
              <a:t>Computation</a:t>
            </a:r>
          </a:p>
        </p:txBody>
      </p:sp>
      <p:sp>
        <p:nvSpPr>
          <p:cNvPr id="2981904" name="Rectangle 16"/>
          <p:cNvSpPr>
            <a:spLocks noChangeArrowheads="1"/>
          </p:cNvSpPr>
          <p:nvPr/>
        </p:nvSpPr>
        <p:spPr bwMode="auto">
          <a:xfrm>
            <a:off x="4037013" y="1169988"/>
            <a:ext cx="12430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accent2"/>
                </a:solidFill>
                <a:cs typeface="Arial" charset="0"/>
              </a:rPr>
              <a:t>Theory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20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Role of Theory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9617" y="1124406"/>
            <a:ext cx="885825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 smtClean="0"/>
              <a:t>Cosmic acceleration and dark energy are fundamental mysteries in understanding our universe.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500093"/>
                </a:solidFill>
              </a:rPr>
              <a:t>Copernican Principle / Cosmic Modesty:</a:t>
            </a:r>
            <a:r>
              <a:rPr lang="en-US" b="1" dirty="0" smtClean="0"/>
              <a:t> </a:t>
            </a:r>
          </a:p>
          <a:p>
            <a:pPr marL="457200" indent="-457200">
              <a:buClr>
                <a:schemeClr val="accent2"/>
              </a:buClr>
              <a:buFont typeface="Arial"/>
              <a:buChar char="•"/>
            </a:pPr>
            <a:r>
              <a:rPr lang="en-US" b="1" dirty="0" smtClean="0">
                <a:solidFill>
                  <a:srgbClr val="00279F"/>
                </a:solidFill>
              </a:rPr>
              <a:t>Our galaxy is not the center of the universe. </a:t>
            </a:r>
          </a:p>
          <a:p>
            <a:pPr marL="457200" indent="-457200">
              <a:buClr>
                <a:schemeClr val="accent2"/>
              </a:buClr>
              <a:buFont typeface="Arial"/>
              <a:buChar char="•"/>
            </a:pPr>
            <a:r>
              <a:rPr lang="en-US" b="1" dirty="0" smtClean="0">
                <a:solidFill>
                  <a:srgbClr val="00279F"/>
                </a:solidFill>
              </a:rPr>
              <a:t>Our particles are not the matter/energy of the universe. </a:t>
            </a:r>
          </a:p>
          <a:p>
            <a:pPr marL="457200" indent="-457200">
              <a:buClr>
                <a:schemeClr val="accent2"/>
              </a:buClr>
              <a:buFont typeface="Arial"/>
              <a:buChar char="•"/>
            </a:pPr>
            <a:r>
              <a:rPr lang="en-US" b="1" dirty="0" smtClean="0">
                <a:solidFill>
                  <a:srgbClr val="00279F"/>
                </a:solidFill>
              </a:rPr>
              <a:t>Is our vacuum the vacuum of the universe? </a:t>
            </a:r>
          </a:p>
          <a:p>
            <a:pPr marL="457200" indent="-457200">
              <a:buClr>
                <a:schemeClr val="accent2"/>
              </a:buClr>
              <a:buFont typeface="Arial"/>
              <a:buChar char="•"/>
            </a:pPr>
            <a:r>
              <a:rPr lang="en-US" b="1" dirty="0" smtClean="0">
                <a:solidFill>
                  <a:srgbClr val="00279F"/>
                </a:solidFill>
              </a:rPr>
              <a:t>Is our gravity the gravity of the universe?</a:t>
            </a:r>
            <a:endParaRPr lang="en-US" b="1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570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79BA6-3E93-5245-B90D-D5A6E1269980}" type="slidenum">
              <a:rPr lang="en-US"/>
              <a:pPr/>
              <a:t>21</a:t>
            </a:fld>
            <a:endParaRPr lang="en-US"/>
          </a:p>
        </p:txBody>
      </p:sp>
      <p:sp>
        <p:nvSpPr>
          <p:cNvPr id="2335746" name="Rectangle 2"/>
          <p:cNvSpPr>
            <a:spLocks noChangeArrowheads="1"/>
          </p:cNvSpPr>
          <p:nvPr/>
        </p:nvSpPr>
        <p:spPr bwMode="auto">
          <a:xfrm>
            <a:off x="2044700" y="2159000"/>
            <a:ext cx="59690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5747" name="Rectangle 3"/>
          <p:cNvSpPr>
            <a:spLocks noChangeArrowheads="1"/>
          </p:cNvSpPr>
          <p:nvPr/>
        </p:nvSpPr>
        <p:spPr bwMode="auto">
          <a:xfrm>
            <a:off x="522288" y="1193800"/>
            <a:ext cx="8824912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/>
              <a:t>Dark energy is a completely unknown animal. </a:t>
            </a:r>
          </a:p>
          <a:p>
            <a:r>
              <a:rPr lang="en-US" sz="2800" b="1"/>
              <a:t>A new theory or a new component?</a:t>
            </a:r>
          </a:p>
        </p:txBody>
      </p:sp>
      <p:sp>
        <p:nvSpPr>
          <p:cNvPr id="2335748" name="Rectangle 4"/>
          <p:cNvSpPr>
            <a:spLocks noChangeArrowheads="1"/>
          </p:cNvSpPr>
          <p:nvPr/>
        </p:nvSpPr>
        <p:spPr bwMode="auto">
          <a:xfrm>
            <a:off x="484188" y="3517900"/>
            <a:ext cx="8456161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Track record:</a:t>
            </a:r>
            <a:r>
              <a:rPr lang="en-US" sz="2800" b="1" dirty="0">
                <a:solidFill>
                  <a:srgbClr val="00279F"/>
                </a:solidFill>
              </a:rPr>
              <a:t>  </a:t>
            </a:r>
          </a:p>
          <a:p>
            <a:r>
              <a:rPr lang="en-US" b="1" dirty="0">
                <a:solidFill>
                  <a:srgbClr val="00279F"/>
                </a:solidFill>
              </a:rPr>
              <a:t>Outer solar system motions </a:t>
            </a:r>
            <a:r>
              <a:rPr lang="en-US" b="1" dirty="0">
                <a:solidFill>
                  <a:srgbClr val="00279F"/>
                </a:solidFill>
                <a:sym typeface="Symbol" charset="0"/>
              </a:rPr>
              <a:t></a:t>
            </a: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Neptune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Inner </a:t>
            </a:r>
            <a:r>
              <a:rPr lang="en-US" sz="2800" b="1" dirty="0">
                <a:solidFill>
                  <a:srgbClr val="00279F"/>
                </a:solidFill>
              </a:rPr>
              <a:t>solar system motions </a:t>
            </a:r>
            <a:r>
              <a:rPr lang="en-US" sz="2800" b="1" dirty="0">
                <a:solidFill>
                  <a:srgbClr val="00279F"/>
                </a:solidFill>
                <a:sym typeface="Symbol" charset="0"/>
              </a:rPr>
              <a:t></a:t>
            </a:r>
            <a:r>
              <a:rPr lang="en-US" sz="2800" b="1" dirty="0">
                <a:solidFill>
                  <a:srgbClr val="00279F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General Relativity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Galaxy </a:t>
            </a:r>
            <a:r>
              <a:rPr lang="en-US" sz="2800" b="1" dirty="0">
                <a:solidFill>
                  <a:srgbClr val="00279F"/>
                </a:solidFill>
              </a:rPr>
              <a:t>rotation curves </a:t>
            </a:r>
            <a:r>
              <a:rPr lang="en-US" sz="2800" b="1" dirty="0">
                <a:solidFill>
                  <a:srgbClr val="00279F"/>
                </a:solidFill>
                <a:sym typeface="Symbol" charset="0"/>
              </a:rPr>
              <a:t></a:t>
            </a:r>
            <a:r>
              <a:rPr lang="en-US" sz="2800" b="1" dirty="0">
                <a:solidFill>
                  <a:srgbClr val="00279F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Dark Matter</a:t>
            </a:r>
            <a:r>
              <a:rPr lang="en-US" sz="2800" b="1" dirty="0">
                <a:solidFill>
                  <a:srgbClr val="00279F"/>
                </a:solidFill>
              </a:rPr>
              <a:t>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35750" name="Rectangle 6"/>
          <p:cNvSpPr>
            <a:spLocks noChangeArrowheads="1"/>
          </p:cNvSpPr>
          <p:nvPr/>
        </p:nvSpPr>
        <p:spPr bwMode="auto">
          <a:xfrm>
            <a:off x="2609850" y="10636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600" b="1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2335751" name="Rectangle 7"/>
          <p:cNvSpPr>
            <a:spLocks noGrp="1" noChangeArrowheads="1"/>
          </p:cNvSpPr>
          <p:nvPr>
            <p:ph type="title"/>
          </p:nvPr>
        </p:nvSpPr>
        <p:spPr>
          <a:xfrm>
            <a:off x="666750" y="114300"/>
            <a:ext cx="6643688" cy="741363"/>
          </a:xfrm>
          <a:noFill/>
          <a:ln/>
        </p:spPr>
        <p:txBody>
          <a:bodyPr/>
          <a:lstStyle/>
          <a:p>
            <a:r>
              <a:rPr lang="en-US"/>
              <a:t>Finding Our Way in the Dark</a:t>
            </a:r>
            <a:endParaRPr lang="en-US" sz="4300" b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3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74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9DBC63-4772-074E-BE50-8602E1E73642}" type="slidenum">
              <a:rPr lang="en-US" sz="1400">
                <a:solidFill>
                  <a:schemeClr val="bg1"/>
                </a:solidFill>
              </a:rPr>
              <a:pPr/>
              <a:t>22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133442" name="Rectangle 2"/>
          <p:cNvSpPr>
            <a:spLocks noChangeArrowheads="1"/>
          </p:cNvSpPr>
          <p:nvPr/>
        </p:nvSpPr>
        <p:spPr bwMode="auto">
          <a:xfrm>
            <a:off x="1908175" y="101600"/>
            <a:ext cx="4637088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  <a:defRPr/>
            </a:pP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Nature of Acceleration</a:t>
            </a:r>
            <a:endParaRPr lang="en-US" sz="3600" b="1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66750" y="5764837"/>
            <a:ext cx="8629650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b="1" dirty="0">
                <a:solidFill>
                  <a:srgbClr val="00279F"/>
                </a:solidFill>
              </a:rPr>
              <a:t>How much dark energy is there?   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</a:t>
            </a:r>
            <a:r>
              <a:rPr lang="en-US" b="1" baseline="-25000" dirty="0">
                <a:solidFill>
                  <a:schemeClr val="accent2"/>
                </a:solidFill>
              </a:rPr>
              <a:t>DE</a:t>
            </a:r>
            <a:endParaRPr lang="en-US" b="1" dirty="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</a:pPr>
            <a:r>
              <a:rPr lang="en-US" b="1" dirty="0">
                <a:solidFill>
                  <a:srgbClr val="00279F"/>
                </a:solidFill>
              </a:rPr>
              <a:t>How springy/stretchy is it?   </a:t>
            </a:r>
            <a:r>
              <a:rPr lang="en-US" b="1" dirty="0">
                <a:solidFill>
                  <a:schemeClr val="accent2"/>
                </a:solidFill>
              </a:rPr>
              <a:t>w=P/</a:t>
            </a:r>
            <a:r>
              <a:rPr lang="en-US" b="1" dirty="0" smtClean="0">
                <a:solidFill>
                  <a:schemeClr val="accent2"/>
                </a:solidFill>
                <a:sym typeface="Symbol" charset="0"/>
              </a:rPr>
              <a:t></a:t>
            </a:r>
          </a:p>
          <a:p>
            <a:pPr>
              <a:lnSpc>
                <a:spcPct val="70000"/>
              </a:lnSpc>
            </a:pPr>
            <a:r>
              <a:rPr lang="en-US" b="1" dirty="0" smtClean="0">
                <a:solidFill>
                  <a:srgbClr val="00279F"/>
                </a:solidFill>
                <a:sym typeface="Symbol" charset="0"/>
              </a:rPr>
              <a:t>A new law of gravity, or a new component? </a:t>
            </a:r>
            <a:r>
              <a:rPr lang="en-US" sz="2400" b="1" dirty="0" smtClean="0">
                <a:solidFill>
                  <a:schemeClr val="accent2"/>
                </a:solidFill>
                <a:sym typeface="Symbol" charset="0"/>
              </a:rPr>
              <a:t>G</a:t>
            </a:r>
            <a:r>
              <a:rPr lang="en-US" sz="2400" b="1" baseline="-25000" dirty="0" smtClean="0">
                <a:solidFill>
                  <a:schemeClr val="accent2"/>
                </a:solidFill>
                <a:sym typeface="Symbol" charset="0"/>
              </a:rPr>
              <a:t>N</a:t>
            </a:r>
            <a:r>
              <a:rPr lang="en-US" sz="2400" b="1" dirty="0" smtClean="0">
                <a:solidFill>
                  <a:schemeClr val="accent2"/>
                </a:solidFill>
                <a:sym typeface="Symbol" charset="0"/>
              </a:rPr>
              <a:t>(</a:t>
            </a:r>
            <a:r>
              <a:rPr lang="en-US" sz="2400" b="1" dirty="0" err="1" smtClean="0">
                <a:solidFill>
                  <a:schemeClr val="accent2"/>
                </a:solidFill>
                <a:sym typeface="Symbol" charset="0"/>
              </a:rPr>
              <a:t>k,z</a:t>
            </a:r>
            <a:r>
              <a:rPr lang="en-US" sz="2400" b="1" dirty="0" smtClean="0">
                <a:solidFill>
                  <a:schemeClr val="accent2"/>
                </a:solidFill>
                <a:sym typeface="Symbol" charset="0"/>
              </a:rPr>
              <a:t>)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958850"/>
            <a:ext cx="544988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140450" y="1343025"/>
            <a:ext cx="3371850" cy="1571625"/>
          </a:xfrm>
          <a:prstGeom prst="rect">
            <a:avLst/>
          </a:prstGeom>
          <a:solidFill>
            <a:srgbClr val="F6FA02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79F"/>
                </a:solidFill>
              </a:rPr>
              <a:t>Is dark energy static? Einstein</a:t>
            </a:r>
            <a:r>
              <a:rPr lang="ja-JP" altLang="en-US" sz="2400" b="1">
                <a:solidFill>
                  <a:srgbClr val="00279F"/>
                </a:solidFill>
              </a:rPr>
              <a:t>’</a:t>
            </a:r>
            <a:r>
              <a:rPr lang="en-US" altLang="ja-JP" sz="2400" b="1">
                <a:solidFill>
                  <a:srgbClr val="00279F"/>
                </a:solidFill>
              </a:rPr>
              <a:t>s cosmological constant </a:t>
            </a:r>
            <a:r>
              <a:rPr lang="en-US" altLang="ja-JP" sz="2400" b="1">
                <a:solidFill>
                  <a:srgbClr val="00279F"/>
                </a:solidFill>
                <a:sym typeface="Symbol" charset="0"/>
              </a:rPr>
              <a:t></a:t>
            </a:r>
            <a:r>
              <a:rPr lang="en-US" altLang="ja-JP" sz="2400" b="1">
                <a:solidFill>
                  <a:srgbClr val="00279F"/>
                </a:solidFill>
              </a:rPr>
              <a:t>.</a:t>
            </a:r>
            <a:endParaRPr lang="en-US" sz="2400" b="1">
              <a:solidFill>
                <a:srgbClr val="00279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140450" y="3146425"/>
            <a:ext cx="3333750" cy="1571625"/>
          </a:xfrm>
          <a:prstGeom prst="rect">
            <a:avLst/>
          </a:prstGeom>
          <a:solidFill>
            <a:srgbClr val="F6FA02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279F"/>
                </a:solidFill>
              </a:rPr>
              <a:t>Is dark energy dynamic? A new, time- and space-varying field.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>
            <a:off x="4546600" y="2108200"/>
            <a:ext cx="1600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5765800" y="3924300"/>
            <a:ext cx="3683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33449" name="Rectangle 9"/>
          <p:cNvSpPr>
            <a:spLocks noChangeArrowheads="1"/>
          </p:cNvSpPr>
          <p:nvPr/>
        </p:nvSpPr>
        <p:spPr bwMode="auto">
          <a:xfrm>
            <a:off x="942975" y="4537075"/>
            <a:ext cx="4732338" cy="974725"/>
          </a:xfrm>
          <a:prstGeom prst="rect">
            <a:avLst/>
          </a:prstGeom>
          <a:solidFill>
            <a:srgbClr val="F6FA02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</a:pPr>
            <a:r>
              <a:rPr lang="en-US" b="1"/>
              <a:t>How do we learn</a:t>
            </a:r>
            <a:r>
              <a:rPr lang="en-US" b="1">
                <a:solidFill>
                  <a:schemeClr val="accent2"/>
                </a:solidFill>
              </a:rPr>
              <a:t> </a:t>
            </a:r>
            <a:r>
              <a:rPr lang="en-US" b="1" i="1">
                <a:solidFill>
                  <a:schemeClr val="hlink"/>
                </a:solidFill>
              </a:rPr>
              <a:t>what</a:t>
            </a:r>
            <a:r>
              <a:rPr lang="en-US" b="1">
                <a:solidFill>
                  <a:schemeClr val="accent2"/>
                </a:solidFill>
              </a:rPr>
              <a:t> </a:t>
            </a:r>
            <a:r>
              <a:rPr lang="en-US" b="1"/>
              <a:t>it is, not just</a:t>
            </a:r>
            <a:r>
              <a:rPr lang="en-US" b="1">
                <a:solidFill>
                  <a:schemeClr val="accent2"/>
                </a:solidFill>
              </a:rPr>
              <a:t> </a:t>
            </a:r>
            <a:r>
              <a:rPr lang="en-US" b="1" i="1">
                <a:solidFill>
                  <a:schemeClr val="hlink"/>
                </a:solidFill>
              </a:rPr>
              <a:t>that</a:t>
            </a:r>
            <a:r>
              <a:rPr lang="en-US" b="1">
                <a:solidFill>
                  <a:schemeClr val="accent2"/>
                </a:solidFill>
              </a:rPr>
              <a:t> </a:t>
            </a:r>
            <a:r>
              <a:rPr lang="en-US" b="1"/>
              <a:t>it is?</a:t>
            </a:r>
            <a:r>
              <a:rPr lang="en-US" b="1">
                <a:solidFill>
                  <a:schemeClr val="accent2"/>
                </a:solidFill>
              </a:rPr>
              <a:t> </a:t>
            </a:r>
            <a:endParaRPr lang="en-US" b="1">
              <a:solidFill>
                <a:srgbClr val="00279F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146304" y="4803387"/>
            <a:ext cx="3333750" cy="830997"/>
          </a:xfrm>
          <a:prstGeom prst="rect">
            <a:avLst/>
          </a:prstGeom>
          <a:solidFill>
            <a:srgbClr val="F6FA02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279F"/>
                </a:solidFill>
              </a:rPr>
              <a:t>Is dark energy </a:t>
            </a:r>
            <a:r>
              <a:rPr lang="en-US" sz="2400" b="1" dirty="0" smtClean="0">
                <a:solidFill>
                  <a:srgbClr val="00279F"/>
                </a:solidFill>
              </a:rPr>
              <a:t>a change in </a:t>
            </a:r>
            <a:r>
              <a:rPr lang="en-US" sz="2400" b="1" dirty="0" smtClean="0"/>
              <a:t>gravity</a:t>
            </a:r>
            <a:r>
              <a:rPr lang="en-US" sz="2400" b="1" dirty="0" smtClean="0">
                <a:solidFill>
                  <a:srgbClr val="00279F"/>
                </a:solidFill>
              </a:rPr>
              <a:t>?</a:t>
            </a:r>
            <a:endParaRPr lang="en-US" sz="2400" b="1" dirty="0">
              <a:solidFill>
                <a:srgbClr val="00279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3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3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33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33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4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4AFAE-44F2-3A43-B97F-212B8AB1B445}" type="slidenum">
              <a:rPr lang="en-US"/>
              <a:pPr/>
              <a:t>23</a:t>
            </a:fld>
            <a:endParaRPr lang="en-US"/>
          </a:p>
        </p:txBody>
      </p:sp>
      <p:sp>
        <p:nvSpPr>
          <p:cNvPr id="2429954" name="Rectangle 2"/>
          <p:cNvSpPr>
            <a:spLocks noChangeArrowheads="1"/>
          </p:cNvSpPr>
          <p:nvPr/>
        </p:nvSpPr>
        <p:spPr bwMode="auto">
          <a:xfrm>
            <a:off x="1978025" y="144463"/>
            <a:ext cx="3394075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</a:pP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Theory of Fields</a:t>
            </a:r>
            <a:endParaRPr lang="en-US" sz="3600" b="1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429956" name="Picture 4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103360"/>
            <a:ext cx="2259013" cy="2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9957" name="Rectangle 5"/>
          <p:cNvSpPr>
            <a:spLocks noChangeArrowheads="1"/>
          </p:cNvSpPr>
          <p:nvPr/>
        </p:nvSpPr>
        <p:spPr bwMode="auto">
          <a:xfrm>
            <a:off x="565150" y="1528056"/>
            <a:ext cx="2200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Scalar field:</a:t>
            </a:r>
            <a:endParaRPr lang="en-US" sz="3000" b="1" dirty="0"/>
          </a:p>
        </p:txBody>
      </p:sp>
      <p:pic>
        <p:nvPicPr>
          <p:cNvPr id="2429958" name="Picture 6" descr="images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2149475"/>
            <a:ext cx="174942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9959" name="Picture 7" descr="mystic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2139950"/>
            <a:ext cx="19177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9960" name="Rectangle 8"/>
          <p:cNvSpPr>
            <a:spLocks noChangeArrowheads="1"/>
          </p:cNvSpPr>
          <p:nvPr/>
        </p:nvSpPr>
        <p:spPr bwMode="auto">
          <a:xfrm>
            <a:off x="4972050" y="1535113"/>
            <a:ext cx="22398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79F"/>
                </a:solidFill>
              </a:rPr>
              <a:t>Vector </a:t>
            </a:r>
            <a:r>
              <a:rPr lang="en-US" sz="2800" b="1" dirty="0" smtClean="0">
                <a:solidFill>
                  <a:srgbClr val="00279F"/>
                </a:solidFill>
              </a:rPr>
              <a:t>field:</a:t>
            </a:r>
            <a:endParaRPr lang="en-US" sz="2800" b="1" dirty="0">
              <a:solidFill>
                <a:srgbClr val="00279F"/>
              </a:solidFill>
            </a:endParaRPr>
          </a:p>
        </p:txBody>
      </p:sp>
      <p:sp>
        <p:nvSpPr>
          <p:cNvPr id="2429961" name="Rectangle 9"/>
          <p:cNvSpPr>
            <a:spLocks noChangeArrowheads="1"/>
          </p:cNvSpPr>
          <p:nvPr/>
        </p:nvSpPr>
        <p:spPr bwMode="auto">
          <a:xfrm>
            <a:off x="615950" y="4453893"/>
            <a:ext cx="3500438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/>
              <a:t>At every point in a field of grass, you can measure the height of the grass: a single number or scalar </a:t>
            </a:r>
            <a:r>
              <a:rPr lang="en-US" sz="2800" b="1" dirty="0">
                <a:solidFill>
                  <a:schemeClr val="accent2"/>
                </a:solidFill>
              </a:rPr>
              <a:t>h(x)</a:t>
            </a:r>
            <a:r>
              <a:rPr lang="en-US" sz="2800" b="1" dirty="0"/>
              <a:t>.</a:t>
            </a:r>
          </a:p>
        </p:txBody>
      </p:sp>
      <p:grpSp>
        <p:nvGrpSpPr>
          <p:cNvPr id="2429964" name="Group 12"/>
          <p:cNvGrpSpPr>
            <a:grpSpLocks/>
          </p:cNvGrpSpPr>
          <p:nvPr/>
        </p:nvGrpSpPr>
        <p:grpSpPr bwMode="auto">
          <a:xfrm>
            <a:off x="4652963" y="3630613"/>
            <a:ext cx="4948237" cy="2227262"/>
            <a:chOff x="2931" y="2287"/>
            <a:chExt cx="3117" cy="1403"/>
          </a:xfrm>
        </p:grpSpPr>
        <p:sp>
          <p:nvSpPr>
            <p:cNvPr id="2429962" name="Rectangle 10"/>
            <p:cNvSpPr>
              <a:spLocks noChangeArrowheads="1"/>
            </p:cNvSpPr>
            <p:nvPr/>
          </p:nvSpPr>
          <p:spPr bwMode="auto">
            <a:xfrm>
              <a:off x="2931" y="2287"/>
              <a:ext cx="3117" cy="1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00279F"/>
                  </a:solidFill>
                </a:rPr>
                <a:t>At every point in a trampled field of grass, you can measure the length of the grass and the direction it is lying: a vector </a:t>
              </a:r>
              <a:r>
                <a:rPr lang="en-US" sz="2800" b="1" dirty="0">
                  <a:solidFill>
                    <a:srgbClr val="00AE00"/>
                  </a:solidFill>
                </a:rPr>
                <a:t>g(x)</a:t>
              </a:r>
              <a:r>
                <a:rPr lang="en-US" sz="2800" b="1" dirty="0">
                  <a:solidFill>
                    <a:srgbClr val="00279F"/>
                  </a:solidFill>
                </a:rPr>
                <a:t>.</a:t>
              </a:r>
              <a:endParaRPr lang="en-US" sz="2800" b="1" dirty="0"/>
            </a:p>
          </p:txBody>
        </p:sp>
        <p:sp>
          <p:nvSpPr>
            <p:cNvPr id="2429963" name="Rectangle 11"/>
            <p:cNvSpPr>
              <a:spLocks noChangeArrowheads="1"/>
            </p:cNvSpPr>
            <p:nvPr/>
          </p:nvSpPr>
          <p:spPr bwMode="auto">
            <a:xfrm>
              <a:off x="4508" y="3325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AE00"/>
                  </a:solidFill>
                  <a:sym typeface="Symbol" charset="0"/>
                </a:rPr>
                <a:t></a:t>
              </a:r>
              <a:endParaRPr lang="en-US" sz="2800" b="1" dirty="0">
                <a:solidFill>
                  <a:srgbClr val="00AE00"/>
                </a:solidFill>
                <a:sym typeface="Symbol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6C48-3808-AC42-BA3D-600276092F68}" type="slidenum">
              <a:rPr lang="en-US"/>
              <a:pPr/>
              <a:t>24</a:t>
            </a:fld>
            <a:endParaRPr lang="en-US"/>
          </a:p>
        </p:txBody>
      </p:sp>
      <p:sp>
        <p:nvSpPr>
          <p:cNvPr id="248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203200"/>
            <a:ext cx="6808788" cy="554038"/>
          </a:xfrm>
        </p:spPr>
        <p:txBody>
          <a:bodyPr/>
          <a:lstStyle/>
          <a:p>
            <a:r>
              <a:rPr lang="en-US"/>
              <a:t>Scalar Field Theory</a:t>
            </a:r>
            <a:endParaRPr lang="en-US" sz="4300" b="0"/>
          </a:p>
        </p:txBody>
      </p:sp>
      <p:sp>
        <p:nvSpPr>
          <p:cNvPr id="2487299" name="Rectangle 3"/>
          <p:cNvSpPr>
            <a:spLocks noChangeArrowheads="1"/>
          </p:cNvSpPr>
          <p:nvPr/>
        </p:nvSpPr>
        <p:spPr bwMode="auto">
          <a:xfrm>
            <a:off x="476250" y="1079500"/>
            <a:ext cx="912495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solidFill>
                  <a:srgbClr val="00279F"/>
                </a:solidFill>
                <a:cs typeface="Times New Roman" charset="0"/>
              </a:rPr>
              <a:t>Scalar field </a:t>
            </a:r>
            <a:r>
              <a:rPr lang="en-US" b="1" dirty="0" err="1">
                <a:solidFill>
                  <a:srgbClr val="00279F"/>
                </a:solidFill>
                <a:cs typeface="Times New Roman" charset="0"/>
              </a:rPr>
              <a:t>Lagrangian</a:t>
            </a:r>
            <a:r>
              <a:rPr lang="en-US" b="1" dirty="0">
                <a:solidFill>
                  <a:srgbClr val="00279F"/>
                </a:solidFill>
                <a:cs typeface="Times New Roman" charset="0"/>
              </a:rPr>
              <a:t> - </a:t>
            </a: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rgbClr val="00279F"/>
                </a:solidFill>
                <a:cs typeface="Times New Roman" charset="0"/>
              </a:rPr>
              <a:t>	canonical, minimally coupled</a:t>
            </a:r>
          </a:p>
          <a:p>
            <a:pPr>
              <a:spcBef>
                <a:spcPct val="0"/>
              </a:spcBef>
            </a:pPr>
            <a:endParaRPr lang="en-US" b="1" dirty="0">
              <a:solidFill>
                <a:srgbClr val="00279F"/>
              </a:solidFill>
              <a:cs typeface="Times New Roman" charset="0"/>
            </a:endParaRPr>
          </a:p>
          <a:p>
            <a:pPr algn="ctr">
              <a:spcBef>
                <a:spcPct val="0"/>
              </a:spcBef>
            </a:pPr>
            <a:r>
              <a:rPr lang="en-US" b="1" dirty="0">
                <a:solidFill>
                  <a:schemeClr val="accent2"/>
                </a:solidFill>
                <a:latin typeface="Brush Script MT" charset="0"/>
                <a:cs typeface="Times New Roman" charset="0"/>
              </a:rPr>
              <a:t>L</a:t>
            </a:r>
            <a:r>
              <a:rPr lang="en-US" b="1" i="1" baseline="-25000" dirty="0">
                <a:solidFill>
                  <a:schemeClr val="accent2"/>
                </a:solidFill>
                <a:cs typeface="Times New Roman" charset="0"/>
                <a:sym typeface="Symbol" charset="0"/>
              </a:rPr>
              <a:t> </a:t>
            </a:r>
            <a:r>
              <a:rPr lang="en-US" b="1" dirty="0">
                <a:solidFill>
                  <a:schemeClr val="accent2"/>
                </a:solidFill>
                <a:cs typeface="Times New Roman" charset="0"/>
              </a:rPr>
              <a:t>= (1/2)(</a:t>
            </a:r>
            <a:r>
              <a:rPr lang="en-US" b="1" dirty="0">
                <a:solidFill>
                  <a:schemeClr val="accent2"/>
                </a:solidFill>
                <a:cs typeface="Times New Roman" charset="0"/>
                <a:sym typeface="Symbol" charset="0"/>
              </a:rPr>
              <a:t></a:t>
            </a:r>
            <a:r>
              <a:rPr lang="en-US" b="1" baseline="-25000" dirty="0">
                <a:solidFill>
                  <a:schemeClr val="accent2"/>
                </a:solidFill>
                <a:cs typeface="Times New Roman" charset="0"/>
                <a:sym typeface="Symbol" charset="0"/>
              </a:rPr>
              <a:t></a:t>
            </a:r>
            <a:r>
              <a:rPr lang="en-US" b="1" i="1" dirty="0">
                <a:solidFill>
                  <a:schemeClr val="accent2"/>
                </a:solidFill>
                <a:cs typeface="Times New Roman" charset="0"/>
                <a:sym typeface="Symbol" charset="0"/>
              </a:rPr>
              <a:t></a:t>
            </a:r>
            <a:r>
              <a:rPr lang="en-US" b="1" dirty="0">
                <a:solidFill>
                  <a:schemeClr val="accent2"/>
                </a:solidFill>
                <a:cs typeface="Times New Roman" charset="0"/>
              </a:rPr>
              <a:t>)</a:t>
            </a:r>
            <a:r>
              <a:rPr lang="en-US" b="1" baseline="30000" dirty="0">
                <a:solidFill>
                  <a:schemeClr val="accent2"/>
                </a:solidFill>
                <a:cs typeface="Times New Roman" charset="0"/>
              </a:rPr>
              <a:t>2 </a:t>
            </a:r>
            <a:r>
              <a:rPr lang="en-US" b="1" dirty="0">
                <a:solidFill>
                  <a:schemeClr val="accent2"/>
                </a:solidFill>
                <a:cs typeface="Times New Roman" charset="0"/>
              </a:rPr>
              <a:t>- V(</a:t>
            </a:r>
            <a:r>
              <a:rPr lang="en-US" b="1" i="1" dirty="0">
                <a:solidFill>
                  <a:schemeClr val="accent2"/>
                </a:solidFill>
                <a:cs typeface="Times New Roman" charset="0"/>
                <a:sym typeface="Symbol" charset="0"/>
              </a:rPr>
              <a:t></a:t>
            </a:r>
            <a:r>
              <a:rPr lang="en-US" b="1" dirty="0">
                <a:solidFill>
                  <a:schemeClr val="accent2"/>
                </a:solidFill>
                <a:cs typeface="Times New Roman" charset="0"/>
              </a:rPr>
              <a:t>)</a:t>
            </a:r>
            <a:r>
              <a:rPr lang="en-US" b="1" dirty="0">
                <a:solidFill>
                  <a:srgbClr val="00279F"/>
                </a:solidFill>
                <a:cs typeface="Times New Roman" charset="0"/>
              </a:rPr>
              <a:t> </a:t>
            </a:r>
          </a:p>
          <a:p>
            <a:pPr>
              <a:spcBef>
                <a:spcPct val="0"/>
              </a:spcBef>
            </a:pPr>
            <a:endParaRPr lang="en-US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</a:pPr>
            <a:r>
              <a:rPr lang="en-US" b="1" dirty="0" err="1">
                <a:solidFill>
                  <a:srgbClr val="00279F"/>
                </a:solidFill>
              </a:rPr>
              <a:t>Noether</a:t>
            </a:r>
            <a:r>
              <a:rPr lang="en-US" b="1" dirty="0">
                <a:solidFill>
                  <a:srgbClr val="00279F"/>
                </a:solidFill>
              </a:rPr>
              <a:t> prescription </a:t>
            </a:r>
            <a:r>
              <a:rPr lang="en-US" b="1" dirty="0">
                <a:solidFill>
                  <a:schemeClr val="accent2"/>
                </a:solidFill>
                <a:cs typeface="Times New Roman" charset="0"/>
                <a:sym typeface="Symbol" charset="0"/>
              </a:rPr>
              <a:t></a:t>
            </a:r>
            <a:r>
              <a:rPr lang="en-US" b="1" dirty="0">
                <a:solidFill>
                  <a:srgbClr val="00279F"/>
                </a:solidFill>
              </a:rPr>
              <a:t> Energy-momentum tensor</a:t>
            </a:r>
          </a:p>
          <a:p>
            <a:pPr>
              <a:spcBef>
                <a:spcPct val="0"/>
              </a:spcBef>
            </a:pPr>
            <a:endParaRPr lang="en-US" b="1" dirty="0">
              <a:solidFill>
                <a:srgbClr val="00279F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b="1" dirty="0">
                <a:solidFill>
                  <a:schemeClr val="accent2"/>
                </a:solidFill>
              </a:rPr>
              <a:t>T</a:t>
            </a:r>
            <a:r>
              <a:rPr lang="en-US" b="1" baseline="-25000" dirty="0">
                <a:solidFill>
                  <a:schemeClr val="accent2"/>
                </a:solidFill>
                <a:cs typeface="Times New Roman" charset="0"/>
                <a:sym typeface="Symbol" charset="0"/>
              </a:rPr>
              <a:t></a:t>
            </a:r>
            <a:r>
              <a:rPr lang="en-US" b="1" dirty="0">
                <a:solidFill>
                  <a:schemeClr val="accent2"/>
                </a:solidFill>
                <a:cs typeface="Times New Roman" charset="0"/>
                <a:sym typeface="Symbol" charset="0"/>
              </a:rPr>
              <a:t>=(2/-g) [ (-g </a:t>
            </a:r>
            <a:r>
              <a:rPr lang="en-US" b="1" dirty="0">
                <a:solidFill>
                  <a:schemeClr val="accent2"/>
                </a:solidFill>
                <a:latin typeface="Brush Script MT" charset="0"/>
                <a:cs typeface="Times New Roman" charset="0"/>
              </a:rPr>
              <a:t>L</a:t>
            </a:r>
            <a:r>
              <a:rPr lang="en-US" b="1" dirty="0">
                <a:solidFill>
                  <a:schemeClr val="accent2"/>
                </a:solidFill>
                <a:cs typeface="Times New Roman" charset="0"/>
                <a:sym typeface="Symbol" charset="0"/>
              </a:rPr>
              <a:t> )/g</a:t>
            </a:r>
            <a:r>
              <a:rPr lang="en-US" b="1" baseline="-25000" dirty="0">
                <a:solidFill>
                  <a:schemeClr val="accent2"/>
                </a:solidFill>
                <a:cs typeface="Times New Roman" charset="0"/>
                <a:sym typeface="Symbol" charset="0"/>
              </a:rPr>
              <a:t> </a:t>
            </a:r>
            <a:r>
              <a:rPr lang="en-US" b="1" dirty="0">
                <a:solidFill>
                  <a:schemeClr val="accent2"/>
                </a:solidFill>
                <a:cs typeface="Times New Roman" charset="0"/>
                <a:sym typeface="Symbol" charset="0"/>
              </a:rPr>
              <a:t>]</a:t>
            </a:r>
          </a:p>
          <a:p>
            <a:pPr algn="ctr">
              <a:spcBef>
                <a:spcPct val="0"/>
              </a:spcBef>
            </a:pPr>
            <a:endParaRPr lang="en-US" b="1" dirty="0">
              <a:solidFill>
                <a:schemeClr val="accent2"/>
              </a:solidFill>
              <a:cs typeface="Times New Roman" charset="0"/>
              <a:sym typeface="Symbol" charset="0"/>
            </a:endParaRP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rgbClr val="00279F"/>
                </a:solidFill>
                <a:cs typeface="Times New Roman" charset="0"/>
                <a:sym typeface="Symbol" charset="0"/>
              </a:rPr>
              <a:t>Perfect fluid form (from RW metric)</a:t>
            </a:r>
          </a:p>
        </p:txBody>
      </p:sp>
      <p:sp>
        <p:nvSpPr>
          <p:cNvPr id="2487300" name="Rectangle 4"/>
          <p:cNvSpPr>
            <a:spLocks noChangeArrowheads="1"/>
          </p:cNvSpPr>
          <p:nvPr/>
        </p:nvSpPr>
        <p:spPr bwMode="auto">
          <a:xfrm>
            <a:off x="1250950" y="5651500"/>
            <a:ext cx="795655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solidFill>
                  <a:schemeClr val="hlink"/>
                </a:solidFill>
                <a:sym typeface="Symbol" charset="0"/>
              </a:rPr>
              <a:t>Energy density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  </a:t>
            </a:r>
            <a:r>
              <a:rPr lang="en-US" b="1" i="1" baseline="-25000" dirty="0">
                <a:solidFill>
                  <a:schemeClr val="accent2"/>
                </a:solidFill>
                <a:sym typeface="Symbol" charset="0"/>
              </a:rPr>
              <a:t>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 = (1/2) </a:t>
            </a:r>
            <a:r>
              <a:rPr lang="en-US" b="1" i="1" dirty="0">
                <a:solidFill>
                  <a:schemeClr val="accent2"/>
                </a:solidFill>
                <a:cs typeface="Times New Roman" charset="0"/>
                <a:sym typeface="Symbol" charset="0"/>
              </a:rPr>
              <a:t> </a:t>
            </a:r>
            <a:r>
              <a:rPr lang="en-US" b="1" baseline="30000" dirty="0">
                <a:solidFill>
                  <a:schemeClr val="accent2"/>
                </a:solidFill>
                <a:cs typeface="Times New Roman" charset="0"/>
                <a:sym typeface="Symbol" charset="0"/>
              </a:rPr>
              <a:t>2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 + V(</a:t>
            </a:r>
            <a:r>
              <a:rPr lang="en-US" b="1" i="1" dirty="0">
                <a:solidFill>
                  <a:schemeClr val="accent2"/>
                </a:solidFill>
                <a:cs typeface="Times New Roman" charset="0"/>
                <a:sym typeface="Symbol" charset="0"/>
              </a:rPr>
              <a:t>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) </a:t>
            </a:r>
            <a:r>
              <a:rPr lang="en-US" b="1" dirty="0">
                <a:solidFill>
                  <a:schemeClr val="bg2"/>
                </a:solidFill>
                <a:sym typeface="Symbol" charset="0"/>
              </a:rPr>
              <a:t>+ (1/2)(</a:t>
            </a:r>
            <a:r>
              <a:rPr lang="en-US" b="1" i="1" dirty="0">
                <a:solidFill>
                  <a:schemeClr val="bg2"/>
                </a:solidFill>
                <a:cs typeface="Times New Roman" charset="0"/>
                <a:sym typeface="Symbol" charset="0"/>
              </a:rPr>
              <a:t></a:t>
            </a:r>
            <a:r>
              <a:rPr lang="en-US" b="1" dirty="0">
                <a:solidFill>
                  <a:schemeClr val="bg2"/>
                </a:solidFill>
                <a:cs typeface="Times New Roman" charset="0"/>
                <a:sym typeface="Symbol" charset="0"/>
              </a:rPr>
              <a:t>)</a:t>
            </a:r>
            <a:r>
              <a:rPr lang="en-US" b="1" baseline="30000" dirty="0">
                <a:solidFill>
                  <a:schemeClr val="bg2"/>
                </a:solidFill>
                <a:cs typeface="Times New Roman" charset="0"/>
                <a:sym typeface="Symbol" charset="0"/>
              </a:rPr>
              <a:t>2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 </a:t>
            </a:r>
          </a:p>
          <a:p>
            <a:pPr>
              <a:lnSpc>
                <a:spcPct val="50000"/>
              </a:lnSpc>
              <a:spcBef>
                <a:spcPct val="0"/>
              </a:spcBef>
            </a:pPr>
            <a:endParaRPr lang="en-US" b="1" dirty="0">
              <a:solidFill>
                <a:schemeClr val="accent2"/>
              </a:solidFill>
              <a:sym typeface="Symbol" charset="0"/>
            </a:endParaRP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chemeClr val="hlink"/>
                </a:solidFill>
                <a:sym typeface="Symbol" charset="0"/>
              </a:rPr>
              <a:t>Pressure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 		p</a:t>
            </a:r>
            <a:r>
              <a:rPr lang="en-US" b="1" i="1" baseline="-25000" dirty="0">
                <a:solidFill>
                  <a:schemeClr val="accent2"/>
                </a:solidFill>
                <a:cs typeface="Times New Roman" charset="0"/>
                <a:sym typeface="Symbol" charset="0"/>
              </a:rPr>
              <a:t>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 = (1/2) </a:t>
            </a:r>
            <a:r>
              <a:rPr lang="en-US" b="1" i="1" dirty="0">
                <a:solidFill>
                  <a:schemeClr val="accent2"/>
                </a:solidFill>
                <a:cs typeface="Times New Roman" charset="0"/>
                <a:sym typeface="Symbol" charset="0"/>
              </a:rPr>
              <a:t> </a:t>
            </a:r>
            <a:r>
              <a:rPr lang="en-US" b="1" baseline="30000" dirty="0">
                <a:solidFill>
                  <a:schemeClr val="accent2"/>
                </a:solidFill>
                <a:cs typeface="Times New Roman" charset="0"/>
                <a:sym typeface="Symbol" charset="0"/>
              </a:rPr>
              <a:t>2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 - V(</a:t>
            </a:r>
            <a:r>
              <a:rPr lang="en-US" b="1" i="1" dirty="0">
                <a:solidFill>
                  <a:schemeClr val="accent2"/>
                </a:solidFill>
                <a:cs typeface="Times New Roman" charset="0"/>
                <a:sym typeface="Symbol" charset="0"/>
              </a:rPr>
              <a:t>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) </a:t>
            </a:r>
            <a:r>
              <a:rPr lang="en-US" b="1" dirty="0">
                <a:solidFill>
                  <a:schemeClr val="bg2"/>
                </a:solidFill>
                <a:sym typeface="Symbol" charset="0"/>
              </a:rPr>
              <a:t>- (1/6)(</a:t>
            </a:r>
            <a:r>
              <a:rPr lang="en-US" b="1" i="1" dirty="0">
                <a:solidFill>
                  <a:schemeClr val="bg2"/>
                </a:solidFill>
                <a:cs typeface="Times New Roman" charset="0"/>
                <a:sym typeface="Symbol" charset="0"/>
              </a:rPr>
              <a:t></a:t>
            </a:r>
            <a:r>
              <a:rPr lang="en-US" b="1" dirty="0">
                <a:solidFill>
                  <a:schemeClr val="bg2"/>
                </a:solidFill>
                <a:cs typeface="Times New Roman" charset="0"/>
                <a:sym typeface="Symbol" charset="0"/>
              </a:rPr>
              <a:t>)</a:t>
            </a:r>
            <a:r>
              <a:rPr lang="en-US" b="1" baseline="30000" dirty="0">
                <a:solidFill>
                  <a:schemeClr val="bg2"/>
                </a:solidFill>
                <a:cs typeface="Times New Roman" charset="0"/>
                <a:sym typeface="Symbol" charset="0"/>
              </a:rPr>
              <a:t>2</a:t>
            </a:r>
            <a:r>
              <a:rPr lang="en-US" b="1" dirty="0">
                <a:solidFill>
                  <a:srgbClr val="500093"/>
                </a:solidFill>
                <a:sym typeface="Symbol" charset="0"/>
              </a:rPr>
              <a:t> </a:t>
            </a:r>
          </a:p>
        </p:txBody>
      </p:sp>
      <p:sp>
        <p:nvSpPr>
          <p:cNvPr id="2487301" name="Rectangle 5"/>
          <p:cNvSpPr>
            <a:spLocks noChangeArrowheads="1"/>
          </p:cNvSpPr>
          <p:nvPr/>
        </p:nvSpPr>
        <p:spPr bwMode="auto">
          <a:xfrm>
            <a:off x="5657850" y="532130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sym typeface="Symbol" charset="0"/>
              </a:rPr>
              <a:t>.</a:t>
            </a:r>
          </a:p>
        </p:txBody>
      </p:sp>
      <p:sp>
        <p:nvSpPr>
          <p:cNvPr id="2487302" name="Rectangle 6"/>
          <p:cNvSpPr>
            <a:spLocks noChangeArrowheads="1"/>
          </p:cNvSpPr>
          <p:nvPr/>
        </p:nvSpPr>
        <p:spPr bwMode="auto">
          <a:xfrm>
            <a:off x="5657850" y="595630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sym typeface="Symbol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006312" y="6748184"/>
            <a:ext cx="204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solidFill>
                  <a:schemeClr val="accent5"/>
                </a:solidFill>
                <a:sym typeface="Symbol" charset="0"/>
              </a:rPr>
              <a:t>+ (1/2)(</a:t>
            </a:r>
            <a:r>
              <a:rPr lang="en-US" b="1" i="1" dirty="0">
                <a:solidFill>
                  <a:schemeClr val="accent5"/>
                </a:solidFill>
                <a:cs typeface="Times New Roman" charset="0"/>
                <a:sym typeface="Symbol" charset="0"/>
              </a:rPr>
              <a:t></a:t>
            </a:r>
            <a:r>
              <a:rPr lang="en-US" b="1" dirty="0">
                <a:solidFill>
                  <a:schemeClr val="accent5"/>
                </a:solidFill>
                <a:cs typeface="Times New Roman" charset="0"/>
                <a:sym typeface="Symbol" charset="0"/>
              </a:rPr>
              <a:t>)</a:t>
            </a:r>
            <a:r>
              <a:rPr lang="en-US" b="1" baseline="30000" dirty="0">
                <a:solidFill>
                  <a:schemeClr val="accent5"/>
                </a:solidFill>
                <a:cs typeface="Times New Roman" charset="0"/>
                <a:sym typeface="Symbol" charset="0"/>
              </a:rPr>
              <a:t>2</a:t>
            </a:r>
            <a:r>
              <a:rPr lang="en-US" b="1" dirty="0">
                <a:solidFill>
                  <a:schemeClr val="accent5"/>
                </a:solidFill>
                <a:sym typeface="Symbol" charset="0"/>
              </a:rPr>
              <a:t> </a:t>
            </a:r>
          </a:p>
        </p:txBody>
      </p:sp>
      <p:pic>
        <p:nvPicPr>
          <p:cNvPr id="3" name="Picture 2" descr="noeth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0" y="3709257"/>
            <a:ext cx="845280" cy="1174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03E2-5CFC-094F-9D5B-67F55800BF45}" type="slidenum">
              <a:rPr lang="en-US"/>
              <a:pPr/>
              <a:t>25</a:t>
            </a:fld>
            <a:endParaRPr lang="en-US"/>
          </a:p>
        </p:txBody>
      </p:sp>
      <p:sp>
        <p:nvSpPr>
          <p:cNvPr id="247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203200"/>
            <a:ext cx="6808788" cy="554038"/>
          </a:xfrm>
        </p:spPr>
        <p:txBody>
          <a:bodyPr/>
          <a:lstStyle/>
          <a:p>
            <a:r>
              <a:rPr lang="en-US"/>
              <a:t>Scalar Field Equation of State</a:t>
            </a:r>
            <a:endParaRPr lang="en-US" sz="4300" b="0"/>
          </a:p>
        </p:txBody>
      </p:sp>
      <p:sp>
        <p:nvSpPr>
          <p:cNvPr id="2479107" name="Rectangle 3"/>
          <p:cNvSpPr>
            <a:spLocks noChangeArrowheads="1"/>
          </p:cNvSpPr>
          <p:nvPr/>
        </p:nvSpPr>
        <p:spPr bwMode="auto">
          <a:xfrm>
            <a:off x="501650" y="4016375"/>
            <a:ext cx="78898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279F"/>
                </a:solidFill>
                <a:sym typeface="Symbol" charset="0"/>
              </a:rPr>
              <a:t>Continuity equation follows KG equation</a:t>
            </a:r>
            <a:endParaRPr lang="en-US" b="1">
              <a:solidFill>
                <a:schemeClr val="accent2"/>
              </a:solidFill>
              <a:sym typeface="Symbol" charset="0"/>
            </a:endParaRPr>
          </a:p>
          <a:p>
            <a:pPr algn="ctr"/>
            <a:r>
              <a:rPr lang="en-US" b="1">
                <a:solidFill>
                  <a:schemeClr val="accent2"/>
                </a:solidFill>
                <a:sym typeface="Symbol" charset="0"/>
              </a:rPr>
              <a:t>[(1/2)</a:t>
            </a:r>
            <a:r>
              <a:rPr lang="en-US" b="1" i="1">
                <a:solidFill>
                  <a:schemeClr val="accent2"/>
                </a:solidFill>
                <a:cs typeface="Times New Roman" charset="0"/>
                <a:sym typeface="Symbol" charset="0"/>
              </a:rPr>
              <a:t> </a:t>
            </a:r>
            <a:r>
              <a:rPr lang="en-US" b="1" baseline="30000">
                <a:solidFill>
                  <a:schemeClr val="accent2"/>
                </a:solidFill>
                <a:cs typeface="Times New Roman" charset="0"/>
                <a:sym typeface="Symbol" charset="0"/>
              </a:rPr>
              <a:t>2</a:t>
            </a:r>
            <a:r>
              <a:rPr lang="en-US" b="1">
                <a:solidFill>
                  <a:schemeClr val="accent2"/>
                </a:solidFill>
                <a:cs typeface="Times New Roman" charset="0"/>
                <a:sym typeface="Symbol" charset="0"/>
              </a:rPr>
              <a:t>]  + 6H </a:t>
            </a:r>
            <a:r>
              <a:rPr lang="en-US" b="1">
                <a:solidFill>
                  <a:schemeClr val="accent2"/>
                </a:solidFill>
                <a:sym typeface="Symbol" charset="0"/>
              </a:rPr>
              <a:t>[(1/2)</a:t>
            </a:r>
            <a:r>
              <a:rPr lang="en-US" b="1" i="1">
                <a:solidFill>
                  <a:schemeClr val="accent2"/>
                </a:solidFill>
                <a:cs typeface="Times New Roman" charset="0"/>
                <a:sym typeface="Symbol" charset="0"/>
              </a:rPr>
              <a:t> </a:t>
            </a:r>
            <a:r>
              <a:rPr lang="en-US" b="1" baseline="30000">
                <a:solidFill>
                  <a:schemeClr val="accent2"/>
                </a:solidFill>
                <a:cs typeface="Times New Roman" charset="0"/>
                <a:sym typeface="Symbol" charset="0"/>
              </a:rPr>
              <a:t>2 </a:t>
            </a:r>
            <a:r>
              <a:rPr lang="en-US" b="1">
                <a:solidFill>
                  <a:schemeClr val="accent2"/>
                </a:solidFill>
                <a:cs typeface="Times New Roman" charset="0"/>
                <a:sym typeface="Symbol" charset="0"/>
              </a:rPr>
              <a:t>] = -V</a:t>
            </a:r>
            <a:endParaRPr lang="en-US" b="1">
              <a:solidFill>
                <a:schemeClr val="accent2"/>
              </a:solidFill>
              <a:sym typeface="Symbol" charset="0"/>
            </a:endParaRPr>
          </a:p>
          <a:p>
            <a:pPr algn="ctr"/>
            <a:r>
              <a:rPr lang="en-US" b="1">
                <a:solidFill>
                  <a:schemeClr val="accent2"/>
                </a:solidFill>
                <a:sym typeface="Symbol" charset="0"/>
              </a:rPr>
              <a:t> - V + 3H (+p) = -V</a:t>
            </a:r>
          </a:p>
          <a:p>
            <a:pPr algn="ctr"/>
            <a:r>
              <a:rPr lang="en-US" b="1">
                <a:solidFill>
                  <a:schemeClr val="hlink"/>
                </a:solidFill>
                <a:sym typeface="Symbol" charset="0"/>
              </a:rPr>
              <a:t>d/d</a:t>
            </a:r>
            <a:r>
              <a:rPr lang="en-US" b="1" i="1">
                <a:solidFill>
                  <a:schemeClr val="hlink"/>
                </a:solidFill>
                <a:sym typeface="Symbol" charset="0"/>
              </a:rPr>
              <a:t>ln</a:t>
            </a:r>
            <a:r>
              <a:rPr lang="en-US" b="1">
                <a:solidFill>
                  <a:schemeClr val="hlink"/>
                </a:solidFill>
                <a:sym typeface="Symbol" charset="0"/>
              </a:rPr>
              <a:t> a = -3(+p) = -3 (1+w)</a:t>
            </a:r>
          </a:p>
          <a:p>
            <a:pPr>
              <a:lnSpc>
                <a:spcPct val="40000"/>
              </a:lnSpc>
            </a:pPr>
            <a:endParaRPr lang="en-US" b="1">
              <a:solidFill>
                <a:srgbClr val="00279F"/>
              </a:solidFill>
              <a:sym typeface="Symbol" charset="0"/>
            </a:endParaRPr>
          </a:p>
        </p:txBody>
      </p:sp>
      <p:grpSp>
        <p:nvGrpSpPr>
          <p:cNvPr id="2479108" name="Group 4"/>
          <p:cNvGrpSpPr>
            <a:grpSpLocks/>
          </p:cNvGrpSpPr>
          <p:nvPr/>
        </p:nvGrpSpPr>
        <p:grpSpPr bwMode="auto">
          <a:xfrm>
            <a:off x="3122613" y="3022600"/>
            <a:ext cx="3495675" cy="595313"/>
            <a:chOff x="519" y="4048"/>
            <a:chExt cx="2202" cy="375"/>
          </a:xfrm>
        </p:grpSpPr>
        <p:grpSp>
          <p:nvGrpSpPr>
            <p:cNvPr id="2479109" name="Group 5"/>
            <p:cNvGrpSpPr>
              <a:grpSpLocks/>
            </p:cNvGrpSpPr>
            <p:nvPr/>
          </p:nvGrpSpPr>
          <p:grpSpPr bwMode="auto">
            <a:xfrm>
              <a:off x="519" y="4048"/>
              <a:ext cx="2202" cy="375"/>
              <a:chOff x="519" y="4048"/>
              <a:chExt cx="2202" cy="375"/>
            </a:xfrm>
          </p:grpSpPr>
          <p:sp>
            <p:nvSpPr>
              <p:cNvPr id="2479110" name="Rectangle 6"/>
              <p:cNvSpPr>
                <a:spLocks noChangeArrowheads="1"/>
              </p:cNvSpPr>
              <p:nvPr/>
            </p:nvSpPr>
            <p:spPr bwMode="auto">
              <a:xfrm>
                <a:off x="519" y="4096"/>
                <a:ext cx="220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b="1" i="1">
                    <a:solidFill>
                      <a:schemeClr val="accent2"/>
                    </a:solidFill>
                    <a:sym typeface="Symbol" charset="0"/>
                  </a:rPr>
                  <a:t> </a:t>
                </a:r>
                <a:r>
                  <a:rPr lang="en-US" b="1" i="1">
                    <a:solidFill>
                      <a:schemeClr val="accent2"/>
                    </a:solidFill>
                  </a:rPr>
                  <a:t>+ 3H</a:t>
                </a:r>
                <a:r>
                  <a:rPr lang="en-US" b="1" i="1">
                    <a:solidFill>
                      <a:schemeClr val="accent2"/>
                    </a:solidFill>
                    <a:sym typeface="Symbol" charset="0"/>
                  </a:rPr>
                  <a:t></a:t>
                </a:r>
                <a:r>
                  <a:rPr lang="en-US" b="1" i="1">
                    <a:solidFill>
                      <a:schemeClr val="accent2"/>
                    </a:solidFill>
                  </a:rPr>
                  <a:t> = -dV(</a:t>
                </a:r>
                <a:r>
                  <a:rPr lang="en-US" b="1" i="1">
                    <a:solidFill>
                      <a:schemeClr val="accent2"/>
                    </a:solidFill>
                    <a:sym typeface="Symbol" charset="0"/>
                  </a:rPr>
                  <a:t></a:t>
                </a:r>
                <a:r>
                  <a:rPr lang="en-US" b="1" i="1">
                    <a:solidFill>
                      <a:schemeClr val="accent2"/>
                    </a:solidFill>
                  </a:rPr>
                  <a:t>)/d</a:t>
                </a:r>
                <a:r>
                  <a:rPr lang="en-US" b="1" i="1">
                    <a:solidFill>
                      <a:schemeClr val="accent2"/>
                    </a:solidFill>
                    <a:sym typeface="Symbol" charset="0"/>
                  </a:rPr>
                  <a:t></a:t>
                </a:r>
                <a:endParaRPr lang="en-US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479111" name="Rectangle 7"/>
              <p:cNvSpPr>
                <a:spLocks noChangeArrowheads="1"/>
              </p:cNvSpPr>
              <p:nvPr/>
            </p:nvSpPr>
            <p:spPr bwMode="auto">
              <a:xfrm>
                <a:off x="548" y="4048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chemeClr val="accent2"/>
                    </a:solidFill>
                  </a:rPr>
                  <a:t>¨</a:t>
                </a:r>
              </a:p>
            </p:txBody>
          </p:sp>
        </p:grpSp>
        <p:sp>
          <p:nvSpPr>
            <p:cNvPr id="2479112" name="Rectangle 8"/>
            <p:cNvSpPr>
              <a:spLocks noChangeArrowheads="1"/>
            </p:cNvSpPr>
            <p:nvPr/>
          </p:nvSpPr>
          <p:spPr bwMode="auto">
            <a:xfrm>
              <a:off x="1212" y="4048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2"/>
                  </a:solidFill>
                </a:rPr>
                <a:t>˙</a:t>
              </a:r>
            </a:p>
          </p:txBody>
        </p:sp>
      </p:grpSp>
      <p:sp>
        <p:nvSpPr>
          <p:cNvPr id="2479113" name="Rectangle 9"/>
          <p:cNvSpPr>
            <a:spLocks noChangeArrowheads="1"/>
          </p:cNvSpPr>
          <p:nvPr/>
        </p:nvSpPr>
        <p:spPr bwMode="auto">
          <a:xfrm>
            <a:off x="488950" y="1066800"/>
            <a:ext cx="8507413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279F"/>
                </a:solidFill>
              </a:rPr>
              <a:t>Equation of state ratio </a:t>
            </a:r>
          </a:p>
          <a:p>
            <a:pPr algn="ctr"/>
            <a:r>
              <a:rPr lang="en-US" b="1">
                <a:solidFill>
                  <a:schemeClr val="accent2"/>
                </a:solidFill>
              </a:rPr>
              <a:t>w = p/</a:t>
            </a:r>
            <a:r>
              <a:rPr lang="en-US" b="1">
                <a:solidFill>
                  <a:schemeClr val="accent2"/>
                </a:solidFill>
                <a:sym typeface="Symbol" charset="0"/>
              </a:rPr>
              <a:t></a:t>
            </a:r>
          </a:p>
          <a:p>
            <a:r>
              <a:rPr lang="en-US" b="1">
                <a:solidFill>
                  <a:srgbClr val="00279F"/>
                </a:solidFill>
                <a:sym typeface="Symbol" charset="0"/>
              </a:rPr>
              <a:t>Klein-Gordon equation </a:t>
            </a:r>
            <a:r>
              <a:rPr lang="en-US" sz="2000" b="1">
                <a:solidFill>
                  <a:srgbClr val="00279F"/>
                </a:solidFill>
                <a:sym typeface="Symbol" charset="0"/>
              </a:rPr>
              <a:t>(Lagrange equation of motion) </a:t>
            </a:r>
          </a:p>
        </p:txBody>
      </p:sp>
      <p:sp>
        <p:nvSpPr>
          <p:cNvPr id="2479114" name="Rectangle 10"/>
          <p:cNvSpPr>
            <a:spLocks noChangeArrowheads="1"/>
          </p:cNvSpPr>
          <p:nvPr/>
        </p:nvSpPr>
        <p:spPr bwMode="auto">
          <a:xfrm>
            <a:off x="2978150" y="433070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sym typeface="Symbol" charset="0"/>
              </a:rPr>
              <a:t>.</a:t>
            </a:r>
          </a:p>
        </p:txBody>
      </p:sp>
      <p:sp>
        <p:nvSpPr>
          <p:cNvPr id="2479115" name="Rectangle 11"/>
          <p:cNvSpPr>
            <a:spLocks noChangeArrowheads="1"/>
          </p:cNvSpPr>
          <p:nvPr/>
        </p:nvSpPr>
        <p:spPr bwMode="auto">
          <a:xfrm>
            <a:off x="3397250" y="433070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sym typeface="Symbol" charset="0"/>
              </a:rPr>
              <a:t>.</a:t>
            </a:r>
          </a:p>
        </p:txBody>
      </p:sp>
      <p:sp>
        <p:nvSpPr>
          <p:cNvPr id="2479116" name="Rectangle 12"/>
          <p:cNvSpPr>
            <a:spLocks noChangeArrowheads="1"/>
          </p:cNvSpPr>
          <p:nvPr/>
        </p:nvSpPr>
        <p:spPr bwMode="auto">
          <a:xfrm>
            <a:off x="6521450" y="430530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sym typeface="Symbol" charset="0"/>
              </a:rPr>
              <a:t>.</a:t>
            </a:r>
          </a:p>
        </p:txBody>
      </p:sp>
      <p:sp>
        <p:nvSpPr>
          <p:cNvPr id="2479117" name="Rectangle 13"/>
          <p:cNvSpPr>
            <a:spLocks noChangeArrowheads="1"/>
          </p:cNvSpPr>
          <p:nvPr/>
        </p:nvSpPr>
        <p:spPr bwMode="auto">
          <a:xfrm>
            <a:off x="5429250" y="433070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sym typeface="Symbol" charset="0"/>
              </a:rPr>
              <a:t>.</a:t>
            </a:r>
          </a:p>
        </p:txBody>
      </p:sp>
      <p:sp>
        <p:nvSpPr>
          <p:cNvPr id="2479118" name="Rectangle 14"/>
          <p:cNvSpPr>
            <a:spLocks noChangeArrowheads="1"/>
          </p:cNvSpPr>
          <p:nvPr/>
        </p:nvSpPr>
        <p:spPr bwMode="auto">
          <a:xfrm>
            <a:off x="5822950" y="494030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sym typeface="Symbol" charset="0"/>
              </a:rPr>
              <a:t>.</a:t>
            </a:r>
          </a:p>
        </p:txBody>
      </p:sp>
      <p:sp>
        <p:nvSpPr>
          <p:cNvPr id="2479119" name="Rectangle 15"/>
          <p:cNvSpPr>
            <a:spLocks noChangeArrowheads="1"/>
          </p:cNvSpPr>
          <p:nvPr/>
        </p:nvSpPr>
        <p:spPr bwMode="auto">
          <a:xfrm>
            <a:off x="3257550" y="494030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sym typeface="Symbol" charset="0"/>
              </a:rPr>
              <a:t>.</a:t>
            </a:r>
          </a:p>
        </p:txBody>
      </p:sp>
      <p:sp>
        <p:nvSpPr>
          <p:cNvPr id="2479120" name="Rectangle 16"/>
          <p:cNvSpPr>
            <a:spLocks noChangeArrowheads="1"/>
          </p:cNvSpPr>
          <p:nvPr/>
        </p:nvSpPr>
        <p:spPr bwMode="auto">
          <a:xfrm>
            <a:off x="2736850" y="497840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sym typeface="Symbol" charset="0"/>
              </a:rPr>
              <a:t>.</a:t>
            </a:r>
          </a:p>
        </p:txBody>
      </p:sp>
      <p:pic>
        <p:nvPicPr>
          <p:cNvPr id="2" name="Picture 1" descr="rhow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0" y="6500817"/>
            <a:ext cx="8112302" cy="7325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A876-5873-F54A-A293-206220FFED12}" type="slidenum">
              <a:rPr lang="en-US"/>
              <a:pPr/>
              <a:t>26</a:t>
            </a:fld>
            <a:endParaRPr lang="en-US"/>
          </a:p>
        </p:txBody>
      </p:sp>
      <p:sp>
        <p:nvSpPr>
          <p:cNvPr id="248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203200"/>
            <a:ext cx="6808788" cy="554038"/>
          </a:xfrm>
        </p:spPr>
        <p:txBody>
          <a:bodyPr/>
          <a:lstStyle/>
          <a:p>
            <a:r>
              <a:rPr lang="en-US"/>
              <a:t>Equation of State</a:t>
            </a:r>
            <a:endParaRPr lang="en-US" sz="4300" b="0"/>
          </a:p>
        </p:txBody>
      </p:sp>
      <p:sp>
        <p:nvSpPr>
          <p:cNvPr id="2483203" name="Rectangle 3"/>
          <p:cNvSpPr>
            <a:spLocks noChangeArrowheads="1"/>
          </p:cNvSpPr>
          <p:nvPr/>
        </p:nvSpPr>
        <p:spPr bwMode="auto">
          <a:xfrm>
            <a:off x="565150" y="1257300"/>
            <a:ext cx="7889875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279F"/>
                </a:solidFill>
                <a:sym typeface="Symbol" charset="0"/>
              </a:rPr>
              <a:t>Limits of (canonical) Equations of State:</a:t>
            </a:r>
            <a:r>
              <a:rPr lang="en-US" b="1">
                <a:solidFill>
                  <a:schemeClr val="accent2"/>
                </a:solidFill>
                <a:sym typeface="Symbol" charset="0"/>
              </a:rPr>
              <a:t> </a:t>
            </a:r>
          </a:p>
          <a:p>
            <a:pPr algn="ctr"/>
            <a:r>
              <a:rPr lang="en-US" b="1">
                <a:solidFill>
                  <a:schemeClr val="accent2"/>
                </a:solidFill>
                <a:sym typeface="Symbol" charset="0"/>
              </a:rPr>
              <a:t>w = (K-V) / (K+V)</a:t>
            </a:r>
          </a:p>
          <a:p>
            <a:r>
              <a:rPr lang="en-US" b="1">
                <a:solidFill>
                  <a:srgbClr val="00279F"/>
                </a:solidFill>
                <a:sym typeface="Symbol" charset="0"/>
              </a:rPr>
              <a:t>Potential energy dominates (slow roll) </a:t>
            </a:r>
          </a:p>
          <a:p>
            <a:pPr algn="ctr"/>
            <a:r>
              <a:rPr lang="en-US" b="1">
                <a:solidFill>
                  <a:schemeClr val="accent2"/>
                </a:solidFill>
                <a:sym typeface="Symbol" charset="0"/>
              </a:rPr>
              <a:t>V &gt;&gt; K </a:t>
            </a:r>
            <a:r>
              <a:rPr lang="en-US" b="1">
                <a:solidFill>
                  <a:srgbClr val="500093"/>
                </a:solidFill>
                <a:sym typeface="Symbol" charset="0"/>
              </a:rPr>
              <a:t></a:t>
            </a:r>
            <a:r>
              <a:rPr lang="en-US" b="1">
                <a:solidFill>
                  <a:schemeClr val="accent2"/>
                </a:solidFill>
                <a:sym typeface="Symbol" charset="0"/>
              </a:rPr>
              <a:t> w = -1</a:t>
            </a:r>
          </a:p>
          <a:p>
            <a:r>
              <a:rPr lang="en-US" b="1">
                <a:solidFill>
                  <a:srgbClr val="00279F"/>
                </a:solidFill>
                <a:sym typeface="Symbol" charset="0"/>
              </a:rPr>
              <a:t>Kinetic energy dominates (fast roll)</a:t>
            </a:r>
          </a:p>
          <a:p>
            <a:pPr algn="ctr"/>
            <a:r>
              <a:rPr lang="en-US" b="1">
                <a:solidFill>
                  <a:schemeClr val="accent2"/>
                </a:solidFill>
                <a:sym typeface="Symbol" charset="0"/>
              </a:rPr>
              <a:t>K &gt;&gt; V </a:t>
            </a:r>
            <a:r>
              <a:rPr lang="en-US" b="1">
                <a:solidFill>
                  <a:srgbClr val="500093"/>
                </a:solidFill>
                <a:sym typeface="Symbol" charset="0"/>
              </a:rPr>
              <a:t></a:t>
            </a:r>
            <a:r>
              <a:rPr lang="en-US" b="1">
                <a:solidFill>
                  <a:schemeClr val="accent2"/>
                </a:solidFill>
                <a:sym typeface="Symbol" charset="0"/>
              </a:rPr>
              <a:t> w = +1</a:t>
            </a:r>
          </a:p>
          <a:p>
            <a:r>
              <a:rPr lang="en-US" b="1">
                <a:solidFill>
                  <a:srgbClr val="00279F"/>
                </a:solidFill>
                <a:sym typeface="Symbol" charset="0"/>
              </a:rPr>
              <a:t>Oscillation about potential minimum 		(or coherent field, e.g. axion)</a:t>
            </a:r>
          </a:p>
          <a:p>
            <a:pPr algn="ctr"/>
            <a:r>
              <a:rPr lang="en-US" b="1">
                <a:solidFill>
                  <a:schemeClr val="accent2"/>
                </a:solidFill>
                <a:sym typeface="Symbol" charset="0"/>
              </a:rPr>
              <a:t>V = K</a:t>
            </a:r>
            <a:r>
              <a:rPr lang="en-US" b="1">
                <a:solidFill>
                  <a:srgbClr val="00279F"/>
                </a:solidFill>
                <a:sym typeface="Symbol" charset="0"/>
              </a:rPr>
              <a:t> </a:t>
            </a:r>
            <a:r>
              <a:rPr lang="en-US" b="1">
                <a:solidFill>
                  <a:srgbClr val="500093"/>
                </a:solidFill>
                <a:sym typeface="Symbol" charset="0"/>
              </a:rPr>
              <a:t></a:t>
            </a:r>
            <a:r>
              <a:rPr lang="en-US" b="1">
                <a:solidFill>
                  <a:schemeClr val="accent2"/>
                </a:solidFill>
                <a:sym typeface="Symbol" charset="0"/>
              </a:rPr>
              <a:t> w = 0</a:t>
            </a:r>
            <a:endParaRPr 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 descr="LBLtow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791"/>
            <a:ext cx="9592988" cy="63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0050-5814-8C4A-940F-52C7B7389608}" type="slidenum">
              <a:rPr lang="en-US"/>
              <a:pPr/>
              <a:t>27</a:t>
            </a:fld>
            <a:endParaRPr lang="en-US"/>
          </a:p>
        </p:txBody>
      </p:sp>
      <p:sp>
        <p:nvSpPr>
          <p:cNvPr id="285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5238" y="200025"/>
            <a:ext cx="6724650" cy="566738"/>
          </a:xfrm>
        </p:spPr>
        <p:txBody>
          <a:bodyPr/>
          <a:lstStyle/>
          <a:p>
            <a:r>
              <a:rPr lang="en-US"/>
              <a:t>Solving the Equation of Motion</a:t>
            </a:r>
            <a:endParaRPr lang="en-US" sz="4300" b="0"/>
          </a:p>
        </p:txBody>
      </p:sp>
      <p:pic>
        <p:nvPicPr>
          <p:cNvPr id="2856964" name="Picture 4" descr="KGsolv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087438"/>
            <a:ext cx="1963737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6965" name="Picture 5" descr="KGsolv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833563"/>
            <a:ext cx="260985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6966" name="Picture 6" descr="KGsolv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597150"/>
            <a:ext cx="47148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6968" name="Picture 8" descr="KGsolve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10113"/>
            <a:ext cx="3548063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6969" name="Picture 9" descr="KGsolve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1852613"/>
            <a:ext cx="1103313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6970" name="Rectangle 10"/>
          <p:cNvSpPr>
            <a:spLocks noChangeArrowheads="1"/>
          </p:cNvSpPr>
          <p:nvPr/>
        </p:nvSpPr>
        <p:spPr bwMode="auto">
          <a:xfrm>
            <a:off x="481013" y="1174750"/>
            <a:ext cx="348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279F"/>
                </a:solidFill>
              </a:rPr>
              <a:t>Klein-Gordon equation</a:t>
            </a:r>
            <a:endParaRPr lang="en-US" b="1">
              <a:solidFill>
                <a:srgbClr val="00279F"/>
              </a:solidFill>
            </a:endParaRPr>
          </a:p>
        </p:txBody>
      </p:sp>
      <p:sp>
        <p:nvSpPr>
          <p:cNvPr id="2856971" name="Rectangle 11"/>
          <p:cNvSpPr>
            <a:spLocks noChangeArrowheads="1"/>
          </p:cNvSpPr>
          <p:nvPr/>
        </p:nvSpPr>
        <p:spPr bwMode="auto">
          <a:xfrm>
            <a:off x="504825" y="1912517"/>
            <a:ext cx="4148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Transform to new variables</a:t>
            </a:r>
            <a:endParaRPr lang="en-US" sz="2400" b="1" dirty="0">
              <a:solidFill>
                <a:srgbClr val="00279F"/>
              </a:solidFill>
            </a:endParaRPr>
          </a:p>
        </p:txBody>
      </p:sp>
      <p:sp>
        <p:nvSpPr>
          <p:cNvPr id="2856972" name="Rectangle 12"/>
          <p:cNvSpPr>
            <a:spLocks noChangeArrowheads="1"/>
          </p:cNvSpPr>
          <p:nvPr/>
        </p:nvSpPr>
        <p:spPr bwMode="auto">
          <a:xfrm>
            <a:off x="554038" y="2743200"/>
            <a:ext cx="2130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79F"/>
                </a:solidFill>
              </a:rPr>
              <a:t>Autonomous system</a:t>
            </a:r>
          </a:p>
        </p:txBody>
      </p:sp>
      <p:sp>
        <p:nvSpPr>
          <p:cNvPr id="2856973" name="Rectangle 13"/>
          <p:cNvSpPr>
            <a:spLocks noChangeArrowheads="1"/>
          </p:cNvSpPr>
          <p:nvPr/>
        </p:nvSpPr>
        <p:spPr bwMode="auto">
          <a:xfrm>
            <a:off x="614363" y="4092575"/>
            <a:ext cx="1065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where</a:t>
            </a:r>
            <a:endParaRPr lang="en-US" sz="2400" b="1">
              <a:solidFill>
                <a:srgbClr val="00279F"/>
              </a:solidFill>
            </a:endParaRPr>
          </a:p>
        </p:txBody>
      </p:sp>
      <p:sp>
        <p:nvSpPr>
          <p:cNvPr id="2856974" name="Rectangle 14"/>
          <p:cNvSpPr>
            <a:spLocks noChangeArrowheads="1"/>
          </p:cNvSpPr>
          <p:nvPr/>
        </p:nvSpPr>
        <p:spPr bwMode="auto">
          <a:xfrm>
            <a:off x="582613" y="4818063"/>
            <a:ext cx="333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Transform solution to</a:t>
            </a:r>
            <a:endParaRPr lang="en-US" sz="2400" b="1">
              <a:solidFill>
                <a:srgbClr val="00279F"/>
              </a:solidFill>
            </a:endParaRPr>
          </a:p>
        </p:txBody>
      </p:sp>
      <p:sp>
        <p:nvSpPr>
          <p:cNvPr id="2856975" name="Rectangle 15"/>
          <p:cNvSpPr>
            <a:spLocks noChangeArrowheads="1"/>
          </p:cNvSpPr>
          <p:nvPr/>
        </p:nvSpPr>
        <p:spPr bwMode="auto">
          <a:xfrm>
            <a:off x="6743700" y="3735388"/>
            <a:ext cx="2857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latin typeface="Times New Roman" charset="0"/>
              </a:rPr>
              <a:t>Copeland, Liddle, Wands 1998 Phys. Rev. D 57, 4686</a:t>
            </a:r>
          </a:p>
        </p:txBody>
      </p:sp>
      <p:sp>
        <p:nvSpPr>
          <p:cNvPr id="2856976" name="Rectangle 16"/>
          <p:cNvSpPr>
            <a:spLocks noChangeArrowheads="1"/>
          </p:cNvSpPr>
          <p:nvPr/>
        </p:nvSpPr>
        <p:spPr bwMode="auto">
          <a:xfrm>
            <a:off x="565150" y="5699125"/>
            <a:ext cx="545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279F"/>
                </a:solidFill>
              </a:rPr>
              <a:t>Can add equation for EOS dynamics</a:t>
            </a:r>
          </a:p>
        </p:txBody>
      </p:sp>
      <p:pic>
        <p:nvPicPr>
          <p:cNvPr id="2856977" name="Picture 17" descr="KGsolve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6219825"/>
            <a:ext cx="47371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6978" name="Rectangle 18"/>
          <p:cNvSpPr>
            <a:spLocks noChangeArrowheads="1"/>
          </p:cNvSpPr>
          <p:nvPr/>
        </p:nvSpPr>
        <p:spPr bwMode="auto">
          <a:xfrm>
            <a:off x="7126288" y="6511925"/>
            <a:ext cx="24749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latin typeface="Times New Roman" charset="0"/>
              </a:rPr>
              <a:t>Caldwell &amp; Linder 2005 Phys. Rev. Lett 95, 141301</a:t>
            </a:r>
          </a:p>
        </p:txBody>
      </p:sp>
      <p:pic>
        <p:nvPicPr>
          <p:cNvPr id="2856979" name="Picture 19" descr="KGsolve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4006850"/>
            <a:ext cx="4694238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2phidot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91" y="2308353"/>
            <a:ext cx="2988742" cy="30857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28E0-464E-B04F-882D-293D2E8ED4E4}" type="slidenum">
              <a:rPr lang="en-US"/>
              <a:pPr/>
              <a:t>28</a:t>
            </a:fld>
            <a:endParaRPr lang="en-US"/>
          </a:p>
        </p:txBody>
      </p:sp>
      <p:sp>
        <p:nvSpPr>
          <p:cNvPr id="236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203200"/>
            <a:ext cx="6808788" cy="554038"/>
          </a:xfrm>
        </p:spPr>
        <p:txBody>
          <a:bodyPr/>
          <a:lstStyle/>
          <a:p>
            <a:r>
              <a:rPr lang="en-US"/>
              <a:t>Expansion History</a:t>
            </a:r>
            <a:endParaRPr lang="en-US" sz="4300" b="0"/>
          </a:p>
        </p:txBody>
      </p:sp>
      <p:sp>
        <p:nvSpPr>
          <p:cNvPr id="2361347" name="Rectangle 3"/>
          <p:cNvSpPr>
            <a:spLocks noChangeArrowheads="1"/>
          </p:cNvSpPr>
          <p:nvPr/>
        </p:nvSpPr>
        <p:spPr bwMode="auto">
          <a:xfrm>
            <a:off x="450850" y="3187700"/>
            <a:ext cx="8693150" cy="398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279F"/>
                </a:solidFill>
              </a:rPr>
              <a:t>Suppose we admit our ignorance: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	H</a:t>
            </a:r>
            <a:r>
              <a:rPr lang="en-US" sz="2800" b="1" baseline="30000" dirty="0">
                <a:solidFill>
                  <a:schemeClr val="accent2"/>
                </a:solidFill>
              </a:rPr>
              <a:t>2</a:t>
            </a:r>
            <a:r>
              <a:rPr lang="en-US" sz="2800" b="1" dirty="0">
                <a:solidFill>
                  <a:schemeClr val="accent2"/>
                </a:solidFill>
              </a:rPr>
              <a:t> = (8</a:t>
            </a:r>
            <a:r>
              <a:rPr lang="en-US" sz="2800" b="1" dirty="0">
                <a:solidFill>
                  <a:schemeClr val="accent2"/>
                </a:solidFill>
                <a:sym typeface="Symbol" charset="0"/>
              </a:rPr>
              <a:t></a:t>
            </a:r>
            <a:r>
              <a:rPr lang="en-US" sz="2800" b="1" dirty="0">
                <a:solidFill>
                  <a:schemeClr val="accent2"/>
                </a:solidFill>
              </a:rPr>
              <a:t>/3) </a:t>
            </a:r>
            <a:r>
              <a:rPr lang="en-US" sz="2800" b="1" dirty="0">
                <a:solidFill>
                  <a:schemeClr val="accent2"/>
                </a:solidFill>
                <a:sym typeface="Symbol" charset="0"/>
              </a:rPr>
              <a:t></a:t>
            </a:r>
            <a:r>
              <a:rPr lang="en-US" sz="2800" b="1" baseline="-25000" dirty="0">
                <a:solidFill>
                  <a:schemeClr val="accent2"/>
                </a:solidFill>
              </a:rPr>
              <a:t>m</a:t>
            </a:r>
            <a:r>
              <a:rPr lang="en-US" sz="2800" b="1" dirty="0">
                <a:solidFill>
                  <a:schemeClr val="accent2"/>
                </a:solidFill>
              </a:rPr>
              <a:t> + </a:t>
            </a:r>
            <a:r>
              <a:rPr lang="en-US" sz="2800" b="1" dirty="0">
                <a:solidFill>
                  <a:schemeClr val="accent2"/>
                </a:solidFill>
                <a:sym typeface="Symbol" charset="0"/>
              </a:rPr>
              <a:t></a:t>
            </a:r>
            <a:r>
              <a:rPr lang="en-US" sz="2800" b="1" dirty="0">
                <a:solidFill>
                  <a:schemeClr val="accent2"/>
                </a:solidFill>
              </a:rPr>
              <a:t>H</a:t>
            </a:r>
            <a:r>
              <a:rPr lang="en-US" sz="2800" b="1" baseline="30000" dirty="0">
                <a:solidFill>
                  <a:schemeClr val="accent2"/>
                </a:solidFill>
              </a:rPr>
              <a:t>2</a:t>
            </a:r>
            <a:r>
              <a:rPr lang="en-US" sz="2800" b="1" dirty="0">
                <a:solidFill>
                  <a:schemeClr val="accent2"/>
                </a:solidFill>
              </a:rPr>
              <a:t>(a)</a:t>
            </a:r>
          </a:p>
          <a:p>
            <a:pPr algn="ctr">
              <a:lnSpc>
                <a:spcPct val="20000"/>
              </a:lnSpc>
            </a:pPr>
            <a:endParaRPr lang="en-US" sz="2800" b="1" dirty="0">
              <a:solidFill>
                <a:schemeClr val="accent2"/>
              </a:solidFill>
            </a:endParaRPr>
          </a:p>
          <a:p>
            <a:r>
              <a:rPr lang="en-US" sz="2800" b="1" dirty="0">
                <a:solidFill>
                  <a:srgbClr val="00279F"/>
                </a:solidFill>
              </a:rPr>
              <a:t>Effective equation of state:</a:t>
            </a:r>
          </a:p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w(a) = -1 - (1/3) </a:t>
            </a:r>
            <a:r>
              <a:rPr lang="en-US" sz="2800" b="1" dirty="0" err="1">
                <a:solidFill>
                  <a:schemeClr val="accent2"/>
                </a:solidFill>
              </a:rPr>
              <a:t>d</a:t>
            </a:r>
            <a:r>
              <a:rPr lang="en-US" sz="2800" b="1" i="1" dirty="0" err="1">
                <a:solidFill>
                  <a:schemeClr val="accent2"/>
                </a:solidFill>
              </a:rPr>
              <a:t>ln</a:t>
            </a:r>
            <a:r>
              <a:rPr lang="en-US" sz="2800" b="1" i="1" dirty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(</a:t>
            </a:r>
            <a:r>
              <a:rPr lang="en-US" sz="2800" b="1" dirty="0">
                <a:solidFill>
                  <a:schemeClr val="accent2"/>
                </a:solidFill>
                <a:sym typeface="Symbol" charset="0"/>
              </a:rPr>
              <a:t></a:t>
            </a:r>
            <a:r>
              <a:rPr lang="en-US" sz="2800" b="1" dirty="0">
                <a:solidFill>
                  <a:schemeClr val="accent2"/>
                </a:solidFill>
              </a:rPr>
              <a:t>H</a:t>
            </a:r>
            <a:r>
              <a:rPr lang="en-US" sz="2800" b="1" baseline="30000" dirty="0">
                <a:solidFill>
                  <a:schemeClr val="accent2"/>
                </a:solidFill>
              </a:rPr>
              <a:t>2</a:t>
            </a:r>
            <a:r>
              <a:rPr lang="en-US" sz="2800" b="1" dirty="0">
                <a:solidFill>
                  <a:schemeClr val="accent2"/>
                </a:solidFill>
              </a:rPr>
              <a:t>) / </a:t>
            </a:r>
            <a:r>
              <a:rPr lang="en-US" sz="2800" b="1" dirty="0" err="1">
                <a:solidFill>
                  <a:schemeClr val="accent2"/>
                </a:solidFill>
              </a:rPr>
              <a:t>d</a:t>
            </a:r>
            <a:r>
              <a:rPr lang="en-US" sz="2800" b="1" i="1" dirty="0" err="1">
                <a:solidFill>
                  <a:schemeClr val="accent2"/>
                </a:solidFill>
              </a:rPr>
              <a:t>ln</a:t>
            </a:r>
            <a:r>
              <a:rPr lang="en-US" sz="2800" b="1" dirty="0">
                <a:solidFill>
                  <a:schemeClr val="accent2"/>
                </a:solidFill>
              </a:rPr>
              <a:t> a</a:t>
            </a:r>
          </a:p>
          <a:p>
            <a:pPr algn="ctr">
              <a:lnSpc>
                <a:spcPct val="30000"/>
              </a:lnSpc>
            </a:pPr>
            <a:endParaRPr lang="en-US" sz="2400" b="1" dirty="0">
              <a:solidFill>
                <a:schemeClr val="accent2"/>
              </a:solidFill>
            </a:endParaRPr>
          </a:p>
          <a:p>
            <a:r>
              <a:rPr lang="en-US" sz="2800" b="1" dirty="0">
                <a:sym typeface="Symbol" charset="0"/>
              </a:rPr>
              <a:t>Modifications of the expansion history are equivalent to time variation w(a).</a:t>
            </a:r>
            <a:r>
              <a:rPr lang="en-US" sz="2800" b="1" dirty="0">
                <a:solidFill>
                  <a:schemeClr val="accent2"/>
                </a:solidFill>
                <a:sym typeface="Symbol" charset="0"/>
              </a:rPr>
              <a:t>  </a:t>
            </a:r>
            <a:r>
              <a:rPr lang="en-US" sz="2800" b="1" i="1" dirty="0">
                <a:sym typeface="Symbol" charset="0"/>
              </a:rPr>
              <a:t>Period.</a:t>
            </a:r>
            <a:r>
              <a:rPr lang="en-US" sz="2800" b="1" dirty="0">
                <a:solidFill>
                  <a:schemeClr val="accent2"/>
                </a:solidFill>
                <a:sym typeface="Symbol" charset="0"/>
              </a:rPr>
              <a:t> </a:t>
            </a:r>
          </a:p>
        </p:txBody>
      </p:sp>
      <p:sp>
        <p:nvSpPr>
          <p:cNvPr id="2361348" name="Rectangle 4"/>
          <p:cNvSpPr>
            <a:spLocks noChangeArrowheads="1"/>
          </p:cNvSpPr>
          <p:nvPr/>
        </p:nvSpPr>
        <p:spPr bwMode="auto">
          <a:xfrm>
            <a:off x="476250" y="1079500"/>
            <a:ext cx="8707438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/>
              <a:t>Observations that map out expansion history a(t), or w(a), tell us about the fundamental physics of dark energy.</a:t>
            </a:r>
            <a:endParaRPr lang="en-US" sz="2800" b="1">
              <a:solidFill>
                <a:schemeClr val="hlink"/>
              </a:solidFill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sz="2800" b="1">
              <a:solidFill>
                <a:srgbClr val="00279F"/>
              </a:solidFill>
              <a:cs typeface="Times New Roman" charset="0"/>
            </a:endParaRPr>
          </a:p>
          <a:p>
            <a:pPr>
              <a:spcBef>
                <a:spcPct val="0"/>
              </a:spcBef>
            </a:pPr>
            <a:r>
              <a:rPr lang="en-US" sz="2800" b="1">
                <a:solidFill>
                  <a:schemeClr val="accent2"/>
                </a:solidFill>
                <a:cs typeface="Times New Roman" charset="0"/>
              </a:rPr>
              <a:t>Alterations to Friedmann framework </a:t>
            </a:r>
            <a:r>
              <a:rPr lang="en-US" sz="2800" b="1">
                <a:solidFill>
                  <a:schemeClr val="accent2"/>
                </a:solidFill>
                <a:cs typeface="Times New Roman" charset="0"/>
                <a:sym typeface="Symbol" charset="0"/>
              </a:rPr>
              <a:t> </a:t>
            </a:r>
            <a:r>
              <a:rPr lang="en-US" sz="2800" b="1" i="1">
                <a:solidFill>
                  <a:schemeClr val="accent2"/>
                </a:solidFill>
                <a:cs typeface="Times New Roman" charset="0"/>
              </a:rPr>
              <a:t>w(a)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2361349" name="Rectangle 5"/>
          <p:cNvSpPr>
            <a:spLocks noChangeArrowheads="1"/>
          </p:cNvSpPr>
          <p:nvPr/>
        </p:nvSpPr>
        <p:spPr bwMode="auto">
          <a:xfrm>
            <a:off x="7245350" y="3756025"/>
            <a:ext cx="2165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Times New Roman" charset="0"/>
                <a:sym typeface="Symbol" charset="0"/>
              </a:rPr>
              <a:t>gravitational extensions or high energy physics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EE79-1E48-DB45-964D-E2C5FEFE334B}" type="slidenum">
              <a:rPr lang="en-US"/>
              <a:pPr/>
              <a:t>29</a:t>
            </a:fld>
            <a:endParaRPr lang="en-US"/>
          </a:p>
        </p:txBody>
      </p:sp>
      <p:sp>
        <p:nvSpPr>
          <p:cNvPr id="226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203200"/>
            <a:ext cx="6808788" cy="554038"/>
          </a:xfrm>
        </p:spPr>
        <p:txBody>
          <a:bodyPr/>
          <a:lstStyle/>
          <a:p>
            <a:r>
              <a:rPr lang="en-US"/>
              <a:t>Physics of Growth</a:t>
            </a:r>
            <a:endParaRPr lang="en-US" sz="4300" b="0"/>
          </a:p>
        </p:txBody>
      </p:sp>
      <p:sp>
        <p:nvSpPr>
          <p:cNvPr id="2267139" name="Rectangle 3"/>
          <p:cNvSpPr>
            <a:spLocks noChangeArrowheads="1"/>
          </p:cNvSpPr>
          <p:nvPr/>
        </p:nvSpPr>
        <p:spPr bwMode="auto">
          <a:xfrm>
            <a:off x="590550" y="1117600"/>
            <a:ext cx="80470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Growth</a:t>
            </a: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g(a)=(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/)/a</a:t>
            </a:r>
            <a:r>
              <a:rPr lang="en-US" b="1" dirty="0">
                <a:solidFill>
                  <a:srgbClr val="00279F"/>
                </a:solidFill>
                <a:sym typeface="Symbol" charset="0"/>
              </a:rPr>
              <a:t> </a:t>
            </a:r>
            <a:r>
              <a:rPr lang="en-US" b="1" dirty="0">
                <a:solidFill>
                  <a:srgbClr val="00279F"/>
                </a:solidFill>
              </a:rPr>
              <a:t>depends purely on the expansion history </a:t>
            </a:r>
            <a:r>
              <a:rPr lang="en-US" b="1" dirty="0">
                <a:solidFill>
                  <a:schemeClr val="accent2"/>
                </a:solidFill>
              </a:rPr>
              <a:t>H(z)</a:t>
            </a: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 smtClean="0">
                <a:solidFill>
                  <a:srgbClr val="00279F"/>
                </a:solidFill>
              </a:rPr>
              <a:t>– </a:t>
            </a:r>
            <a:r>
              <a:rPr lang="en-US" b="1" i="1" dirty="0">
                <a:solidFill>
                  <a:srgbClr val="00279F"/>
                </a:solidFill>
              </a:rPr>
              <a:t>and</a:t>
            </a: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gravity theory</a:t>
            </a:r>
            <a:r>
              <a:rPr lang="en-US" b="1" dirty="0">
                <a:solidFill>
                  <a:srgbClr val="00279F"/>
                </a:solidFill>
              </a:rPr>
              <a:t>. </a:t>
            </a:r>
            <a:r>
              <a:rPr lang="en-US" b="1" dirty="0">
                <a:solidFill>
                  <a:srgbClr val="00279F"/>
                </a:solidFill>
                <a:sym typeface="Symbol" charset="0"/>
              </a:rPr>
              <a:t> </a:t>
            </a:r>
          </a:p>
        </p:txBody>
      </p:sp>
      <p:graphicFrame>
        <p:nvGraphicFramePr>
          <p:cNvPr id="2267140" name="Object 4"/>
          <p:cNvGraphicFramePr>
            <a:graphicFrameLocks noChangeAspect="1"/>
          </p:cNvGraphicFramePr>
          <p:nvPr/>
        </p:nvGraphicFramePr>
        <p:xfrm>
          <a:off x="611188" y="2516188"/>
          <a:ext cx="8545512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4" imgW="3632200" imgH="228600" progId="Equation.3">
                  <p:embed/>
                </p:oleObj>
              </mc:Choice>
              <mc:Fallback>
                <p:oleObj name="Equation" r:id="rId4" imgW="363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516188"/>
                        <a:ext cx="8545512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7141" name="Rectangle 5"/>
          <p:cNvSpPr>
            <a:spLocks noChangeArrowheads="1"/>
          </p:cNvSpPr>
          <p:nvPr/>
        </p:nvSpPr>
        <p:spPr bwMode="auto">
          <a:xfrm>
            <a:off x="603250" y="3556000"/>
            <a:ext cx="8626475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Within general relativity (G=G</a:t>
            </a:r>
            <a:r>
              <a:rPr lang="en-US" b="1" baseline="-25000" dirty="0" smtClean="0">
                <a:solidFill>
                  <a:srgbClr val="00279F"/>
                </a:solidFill>
              </a:rPr>
              <a:t>N</a:t>
            </a:r>
            <a:r>
              <a:rPr lang="en-US" b="1" dirty="0" smtClean="0">
                <a:solidFill>
                  <a:srgbClr val="00279F"/>
                </a:solidFill>
              </a:rPr>
              <a:t>=1), 	   </a:t>
            </a:r>
            <a:r>
              <a:rPr lang="en-US" b="1" dirty="0" smtClean="0"/>
              <a:t>expansion determines growth and vice versa</a:t>
            </a:r>
            <a:r>
              <a:rPr lang="en-US" b="1" dirty="0" smtClean="0">
                <a:solidFill>
                  <a:srgbClr val="00279F"/>
                </a:solidFill>
              </a:rPr>
              <a:t>. </a:t>
            </a:r>
          </a:p>
          <a:p>
            <a:endParaRPr lang="en-US" sz="2000" b="1" dirty="0" smtClean="0">
              <a:solidFill>
                <a:srgbClr val="00279F"/>
              </a:solidFill>
            </a:endParaRPr>
          </a:p>
          <a:p>
            <a:r>
              <a:rPr lang="en-US" b="1" dirty="0" smtClean="0">
                <a:solidFill>
                  <a:srgbClr val="00279F"/>
                </a:solidFill>
              </a:rPr>
              <a:t>Acceleration suppresses growth in two ways:    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1) </a:t>
            </a:r>
            <a:r>
              <a:rPr lang="en-US" b="1" dirty="0" smtClean="0">
                <a:solidFill>
                  <a:srgbClr val="00279F"/>
                </a:solidFill>
              </a:rPr>
              <a:t>the friction term ~ (3-q) so q&lt;0 slows growth,  </a:t>
            </a:r>
          </a:p>
          <a:p>
            <a:r>
              <a:rPr lang="en-US" b="1" dirty="0" smtClean="0">
                <a:solidFill>
                  <a:srgbClr val="00AE00"/>
                </a:solidFill>
              </a:rPr>
              <a:t>2) </a:t>
            </a:r>
            <a:r>
              <a:rPr lang="en-US" b="1" dirty="0" smtClean="0">
                <a:solidFill>
                  <a:srgbClr val="00279F"/>
                </a:solidFill>
              </a:rPr>
              <a:t>the source term 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</a:t>
            </a:r>
            <a:r>
              <a:rPr lang="en-US" b="1" baseline="-25000" dirty="0">
                <a:solidFill>
                  <a:schemeClr val="accent2"/>
                </a:solidFill>
              </a:rPr>
              <a:t>m</a:t>
            </a:r>
            <a:r>
              <a:rPr lang="en-US" b="1" dirty="0">
                <a:solidFill>
                  <a:schemeClr val="accent2"/>
                </a:solidFill>
              </a:rPr>
              <a:t>(a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  <a:r>
              <a:rPr lang="en-US" b="1" dirty="0" smtClean="0">
                <a:solidFill>
                  <a:srgbClr val="00279F"/>
                </a:solidFill>
              </a:rPr>
              <a:t> is diminished.</a:t>
            </a:r>
            <a:endParaRPr lang="en-US" b="1" dirty="0">
              <a:solidFill>
                <a:srgbClr val="00279F"/>
              </a:solidFill>
            </a:endParaRPr>
          </a:p>
        </p:txBody>
      </p:sp>
      <p:sp>
        <p:nvSpPr>
          <p:cNvPr id="2267144" name="Text Box 8"/>
          <p:cNvSpPr txBox="1">
            <a:spLocks noChangeArrowheads="1"/>
          </p:cNvSpPr>
          <p:nvPr/>
        </p:nvSpPr>
        <p:spPr bwMode="auto">
          <a:xfrm>
            <a:off x="8432800" y="2527300"/>
            <a:ext cx="7366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imes New Roman" charset="0"/>
              </a:rPr>
              <a:t>0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39898445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67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67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71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9AD030-2210-FB44-9F44-66BA223ABC60}" type="slidenum">
              <a:rPr lang="en-US" sz="1400">
                <a:solidFill>
                  <a:schemeClr val="bg1"/>
                </a:solidFill>
              </a:rPr>
              <a:pPr/>
              <a:t>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908162" name="Rectangle 2"/>
          <p:cNvSpPr>
            <a:spLocks noChangeArrowheads="1"/>
          </p:cNvSpPr>
          <p:nvPr/>
        </p:nvSpPr>
        <p:spPr bwMode="auto">
          <a:xfrm>
            <a:off x="3495675" y="114300"/>
            <a:ext cx="19812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  <a:defRPr/>
            </a:pP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Eureka!</a:t>
            </a:r>
          </a:p>
        </p:txBody>
      </p:sp>
      <p:pic>
        <p:nvPicPr>
          <p:cNvPr id="2908164" name="Picture 4" descr="archime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913063"/>
            <a:ext cx="286702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8165" name="Picture 5" descr="goldcr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917825"/>
            <a:ext cx="30607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163" name="Text Box 3"/>
          <p:cNvSpPr txBox="1">
            <a:spLocks noChangeArrowheads="1"/>
          </p:cNvSpPr>
          <p:nvPr/>
        </p:nvSpPr>
        <p:spPr bwMode="auto">
          <a:xfrm>
            <a:off x="465138" y="1042988"/>
            <a:ext cx="8524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cs typeface="Arial" charset="0"/>
              </a:rPr>
              <a:t>1835:</a:t>
            </a:r>
            <a:r>
              <a:rPr lang="en-US" b="1" dirty="0">
                <a:solidFill>
                  <a:srgbClr val="00279F"/>
                </a:solidFill>
                <a:cs typeface="Arial" charset="0"/>
              </a:rPr>
              <a:t> </a:t>
            </a:r>
            <a:r>
              <a:rPr lang="ja-JP" altLang="en-US" b="1" dirty="0">
                <a:solidFill>
                  <a:srgbClr val="00279F"/>
                </a:solidFill>
                <a:latin typeface="Arial"/>
                <a:cs typeface="Arial" charset="0"/>
              </a:rPr>
              <a:t>“</a:t>
            </a:r>
            <a:r>
              <a:rPr lang="en-US" b="1" dirty="0">
                <a:solidFill>
                  <a:srgbClr val="00279F"/>
                </a:solidFill>
                <a:cs typeface="Arial" charset="0"/>
              </a:rPr>
              <a:t>We shall never be able to know the composition of stars</a:t>
            </a:r>
            <a:r>
              <a:rPr lang="ja-JP" altLang="en-US" b="1" dirty="0">
                <a:solidFill>
                  <a:srgbClr val="00279F"/>
                </a:solidFill>
                <a:latin typeface="Arial"/>
                <a:cs typeface="Arial" charset="0"/>
              </a:rPr>
              <a:t>”</a:t>
            </a:r>
            <a:r>
              <a:rPr lang="en-US" b="1" dirty="0">
                <a:solidFill>
                  <a:srgbClr val="00279F"/>
                </a:solidFill>
                <a:cs typeface="Arial" charset="0"/>
              </a:rPr>
              <a:t> – Comte 	</a:t>
            </a:r>
          </a:p>
        </p:txBody>
      </p:sp>
      <p:pic>
        <p:nvPicPr>
          <p:cNvPr id="2908167" name="Picture 7" descr="barco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921000"/>
            <a:ext cx="2547937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8168" name="Picture 8" descr="stellarspect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75" b="29915"/>
          <a:stretch>
            <a:fillRect/>
          </a:stretch>
        </p:blipFill>
        <p:spPr bwMode="auto">
          <a:xfrm>
            <a:off x="539750" y="6535738"/>
            <a:ext cx="2568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169" name="Text Box 9"/>
          <p:cNvSpPr txBox="1">
            <a:spLocks noChangeArrowheads="1"/>
          </p:cNvSpPr>
          <p:nvPr/>
        </p:nvSpPr>
        <p:spPr bwMode="auto">
          <a:xfrm>
            <a:off x="465138" y="1957388"/>
            <a:ext cx="91360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cs typeface="Arial" charset="0"/>
              </a:rPr>
              <a:t>1849:</a:t>
            </a:r>
            <a:r>
              <a:rPr lang="en-US" b="1" dirty="0">
                <a:solidFill>
                  <a:srgbClr val="00279F"/>
                </a:solidFill>
                <a:cs typeface="Arial" charset="0"/>
              </a:rPr>
              <a:t> Kirchhoff discovers that the spectrum of electromagnetic radiation encodes the composition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0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0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0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08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0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841B08-E3D7-1B47-89A4-9D274031F915}" type="slidenum">
              <a:rPr lang="en-US" sz="1400">
                <a:solidFill>
                  <a:schemeClr val="bg1"/>
                </a:solidFill>
              </a:rPr>
              <a:pPr/>
              <a:t>30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Direction of Gravity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495300" y="1123950"/>
            <a:ext cx="91059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68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Cosmic acceleration</a:t>
            </a:r>
            <a:r>
              <a:rPr lang="en-US" b="1" dirty="0">
                <a:solidFill>
                  <a:srgbClr val="00279F"/>
                </a:solidFill>
              </a:rPr>
              <a:t>: Gravity is pulling </a:t>
            </a:r>
            <a:r>
              <a:rPr lang="en-US" b="1" i="1" dirty="0">
                <a:solidFill>
                  <a:srgbClr val="00279F"/>
                </a:solidFill>
              </a:rPr>
              <a:t>out </a:t>
            </a:r>
            <a:r>
              <a:rPr lang="en-US" b="1" dirty="0">
                <a:solidFill>
                  <a:srgbClr val="00279F"/>
                </a:solidFill>
              </a:rPr>
              <a:t>not down! </a:t>
            </a:r>
            <a:endParaRPr lang="en-US" sz="2000" b="1" dirty="0">
              <a:solidFill>
                <a:srgbClr val="00279F"/>
              </a:solidFill>
            </a:endParaRPr>
          </a:p>
          <a:p>
            <a:pPr>
              <a:spcBef>
                <a:spcPts val="1680"/>
              </a:spcBef>
              <a:spcAft>
                <a:spcPts val="0"/>
              </a:spcAft>
            </a:pPr>
            <a:r>
              <a:rPr lang="en-US" b="1" dirty="0">
                <a:solidFill>
                  <a:srgbClr val="00279F"/>
                </a:solidFill>
              </a:rPr>
              <a:t>Is gravity (</a:t>
            </a:r>
            <a:r>
              <a:rPr lang="en-US" b="1" dirty="0" err="1">
                <a:solidFill>
                  <a:schemeClr val="accent2"/>
                </a:solidFill>
              </a:rPr>
              <a:t>G</a:t>
            </a:r>
            <a:r>
              <a:rPr lang="en-US" b="1" baseline="-25000" dirty="0" err="1">
                <a:solidFill>
                  <a:schemeClr val="accent2"/>
                </a:solidFill>
              </a:rPr>
              <a:t>Newton</a:t>
            </a:r>
            <a:r>
              <a:rPr lang="en-US" b="1" dirty="0">
                <a:solidFill>
                  <a:srgbClr val="00279F"/>
                </a:solidFill>
              </a:rPr>
              <a:t>) constant, or strengthening, or weakening with time? </a:t>
            </a:r>
          </a:p>
          <a:p>
            <a:pPr>
              <a:spcBef>
                <a:spcPts val="1680"/>
              </a:spcBef>
              <a:spcAft>
                <a:spcPts val="0"/>
              </a:spcAft>
            </a:pPr>
            <a:r>
              <a:rPr lang="en-US" b="1" dirty="0">
                <a:solidFill>
                  <a:srgbClr val="00279F"/>
                </a:solidFill>
              </a:rPr>
              <a:t>Does gravity govern the </a:t>
            </a:r>
            <a:r>
              <a:rPr lang="en-US" b="1" dirty="0">
                <a:solidFill>
                  <a:srgbClr val="000000"/>
                </a:solidFill>
              </a:rPr>
              <a:t>growth of large scale structure</a:t>
            </a:r>
            <a:r>
              <a:rPr lang="en-US" b="1" dirty="0">
                <a:solidFill>
                  <a:srgbClr val="00279F"/>
                </a:solidFill>
              </a:rPr>
              <a:t> exactly as it does for cosmic expansion, </a:t>
            </a:r>
            <a:r>
              <a:rPr lang="en-US" b="1" dirty="0" smtClean="0">
                <a:solidFill>
                  <a:srgbClr val="00279F"/>
                </a:solidFill>
              </a:rPr>
              <a:t> or </a:t>
            </a:r>
            <a:r>
              <a:rPr lang="en-US" b="1" dirty="0">
                <a:solidFill>
                  <a:srgbClr val="00279F"/>
                </a:solidFill>
              </a:rPr>
              <a:t>are there more degrees of freedom? </a:t>
            </a:r>
          </a:p>
          <a:p>
            <a:pPr>
              <a:spcBef>
                <a:spcPts val="1680"/>
              </a:spcBef>
              <a:spcAft>
                <a:spcPts val="0"/>
              </a:spcAft>
            </a:pPr>
            <a:r>
              <a:rPr lang="en-US" b="1" dirty="0">
                <a:solidFill>
                  <a:srgbClr val="00279F"/>
                </a:solidFill>
              </a:rPr>
              <a:t>Effect of gravity on light (</a:t>
            </a:r>
            <a:r>
              <a:rPr lang="en-US" b="1" dirty="0">
                <a:solidFill>
                  <a:srgbClr val="000000"/>
                </a:solidFill>
              </a:rPr>
              <a:t>strong/weak lensing</a:t>
            </a:r>
            <a:r>
              <a:rPr lang="en-US" b="1" dirty="0">
                <a:solidFill>
                  <a:srgbClr val="00279F"/>
                </a:solidFill>
              </a:rPr>
              <a:t>). </a:t>
            </a:r>
          </a:p>
          <a:p>
            <a:pPr>
              <a:spcBef>
                <a:spcPts val="1680"/>
              </a:spcBef>
              <a:spcAft>
                <a:spcPts val="0"/>
              </a:spcAft>
            </a:pPr>
            <a:r>
              <a:rPr lang="en-US" b="1" dirty="0">
                <a:solidFill>
                  <a:srgbClr val="00279F"/>
                </a:solidFill>
              </a:rPr>
              <a:t>Does gravity behave the same on all scales?</a:t>
            </a:r>
          </a:p>
          <a:p>
            <a:pPr>
              <a:spcBef>
                <a:spcPts val="1680"/>
              </a:spcBef>
              <a:spcAft>
                <a:spcPts val="0"/>
              </a:spcAft>
            </a:pPr>
            <a:r>
              <a:rPr lang="en-US" b="1" dirty="0">
                <a:solidFill>
                  <a:srgbClr val="00279F"/>
                </a:solidFill>
              </a:rPr>
              <a:t>Dark energy motivates us to ask </a:t>
            </a:r>
            <a:r>
              <a:rPr lang="ja-JP" altLang="en-US" b="1" dirty="0">
                <a:solidFill>
                  <a:srgbClr val="00279F"/>
                </a:solidFill>
              </a:rPr>
              <a:t>“</a:t>
            </a:r>
            <a:r>
              <a:rPr lang="en-US" b="1" dirty="0"/>
              <a:t>what happens when gravity no longer points down?</a:t>
            </a:r>
            <a:r>
              <a:rPr lang="ja-JP" altLang="en-US" b="1" dirty="0">
                <a:solidFill>
                  <a:srgbClr val="00279F"/>
                </a:solidFill>
              </a:rPr>
              <a:t>”</a:t>
            </a:r>
            <a:r>
              <a:rPr lang="en-US" b="1" dirty="0">
                <a:solidFill>
                  <a:srgbClr val="00279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67855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7" descr="Pois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57" y="1627417"/>
            <a:ext cx="33972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85775" y="925513"/>
            <a:ext cx="89614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279F"/>
                </a:solidFill>
              </a:rPr>
              <a:t>Test gravity in model independent way.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279F"/>
                </a:solidFill>
              </a:rPr>
              <a:t>Gravity and growth:					   Gravity and acceleration:</a:t>
            </a:r>
          </a:p>
          <a:p>
            <a:pPr>
              <a:lnSpc>
                <a:spcPct val="120000"/>
              </a:lnSpc>
            </a:pPr>
            <a:r>
              <a:rPr lang="en-US" b="1" dirty="0"/>
              <a:t>Are</a:t>
            </a: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</a:t>
            </a:r>
            <a:r>
              <a:rPr lang="en-US" b="1" dirty="0">
                <a:solidFill>
                  <a:srgbClr val="00279F"/>
                </a:solidFill>
                <a:sym typeface="Symbol" charset="0"/>
              </a:rPr>
              <a:t> </a:t>
            </a:r>
            <a:r>
              <a:rPr lang="en-US" b="1" dirty="0"/>
              <a:t>and</a:t>
            </a: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</a:t>
            </a:r>
            <a:r>
              <a:rPr lang="en-US" b="1" dirty="0">
                <a:solidFill>
                  <a:srgbClr val="00279F"/>
                </a:solidFill>
                <a:sym typeface="Symbol" charset="0"/>
              </a:rPr>
              <a:t> </a:t>
            </a:r>
            <a:r>
              <a:rPr lang="en-US" b="1" dirty="0"/>
              <a:t>the same?</a:t>
            </a: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sz="2400" b="1" dirty="0">
                <a:solidFill>
                  <a:srgbClr val="00279F"/>
                </a:solidFill>
              </a:rPr>
              <a:t>(yes, in GR)</a:t>
            </a:r>
            <a:endParaRPr lang="en-US" b="1" dirty="0">
              <a:solidFill>
                <a:srgbClr val="00279F"/>
              </a:solidFill>
            </a:endParaRPr>
          </a:p>
        </p:txBody>
      </p:sp>
      <p:sp>
        <p:nvSpPr>
          <p:cNvPr id="5427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F63FC3-28DE-C142-BBFA-DA86F9CD20A8}" type="slidenum">
              <a:rPr lang="en-US" sz="1400">
                <a:solidFill>
                  <a:schemeClr val="bg1"/>
                </a:solidFill>
              </a:rPr>
              <a:pPr/>
              <a:t>31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Testing Gravity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4278" name="Picture 8" descr="gravpa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3" t="70787"/>
          <a:stretch>
            <a:fillRect/>
          </a:stretch>
        </p:blipFill>
        <p:spPr bwMode="auto">
          <a:xfrm>
            <a:off x="5233764" y="2211290"/>
            <a:ext cx="369411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501650" y="3462338"/>
            <a:ext cx="909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279F"/>
                </a:solidFill>
              </a:rPr>
              <a:t>Tie to observations via modified Poisson equations: </a:t>
            </a:r>
            <a:endParaRPr lang="en-US" sz="2400" b="1">
              <a:solidFill>
                <a:srgbClr val="00279F"/>
              </a:solidFill>
            </a:endParaRPr>
          </a:p>
        </p:txBody>
      </p:sp>
      <p:pic>
        <p:nvPicPr>
          <p:cNvPr id="54280" name="Picture 1" descr="PoissonEq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4024313"/>
            <a:ext cx="67310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Rectangle 5"/>
          <p:cNvSpPr>
            <a:spLocks noChangeArrowheads="1"/>
          </p:cNvSpPr>
          <p:nvPr/>
        </p:nvSpPr>
        <p:spPr bwMode="auto">
          <a:xfrm>
            <a:off x="495300" y="5443538"/>
            <a:ext cx="9105900" cy="183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err="1">
                <a:solidFill>
                  <a:schemeClr val="accent2"/>
                </a:solidFill>
              </a:rPr>
              <a:t>G</a:t>
            </a:r>
            <a:r>
              <a:rPr lang="en-US" b="1" baseline="-25000" dirty="0" err="1">
                <a:solidFill>
                  <a:schemeClr val="accent2"/>
                </a:solidFill>
              </a:rPr>
              <a:t>light</a:t>
            </a:r>
            <a:r>
              <a:rPr lang="en-US" sz="2400" b="1" dirty="0">
                <a:solidFill>
                  <a:srgbClr val="00279F"/>
                </a:solidFill>
              </a:rPr>
              <a:t> tests how light responds to gravity: central to lensing and integrated Sachs-Wolfe. </a:t>
            </a:r>
            <a:endParaRPr lang="en-US" sz="800" b="1" dirty="0">
              <a:solidFill>
                <a:srgbClr val="00279F"/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b="1" dirty="0" err="1">
                <a:solidFill>
                  <a:srgbClr val="00AE00"/>
                </a:solidFill>
              </a:rPr>
              <a:t>G</a:t>
            </a:r>
            <a:r>
              <a:rPr lang="en-US" b="1" baseline="-25000" dirty="0" err="1">
                <a:solidFill>
                  <a:srgbClr val="00AE00"/>
                </a:solidFill>
              </a:rPr>
              <a:t>matter</a:t>
            </a:r>
            <a:r>
              <a:rPr lang="en-US" sz="2400" b="1" dirty="0">
                <a:solidFill>
                  <a:srgbClr val="00279F"/>
                </a:solidFill>
              </a:rPr>
              <a:t> tests how matter responds to gravity: central to growth and velocities (</a:t>
            </a:r>
            <a:r>
              <a:rPr lang="en-US" sz="2400" b="1" dirty="0">
                <a:solidFill>
                  <a:schemeClr val="accent2"/>
                </a:solidFill>
                <a:sym typeface="Symbol" charset="0"/>
              </a:rPr>
              <a:t></a:t>
            </a:r>
            <a:r>
              <a:rPr lang="en-US" sz="2400" b="1" dirty="0">
                <a:solidFill>
                  <a:srgbClr val="00279F"/>
                </a:solidFill>
              </a:rPr>
              <a:t> is closely related). </a:t>
            </a:r>
            <a:endParaRPr lang="en-US" sz="2000" b="1" dirty="0">
              <a:solidFill>
                <a:srgbClr val="00279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21598" y="5941548"/>
            <a:ext cx="2879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+mj-lt"/>
              </a:rPr>
              <a:t>c</a:t>
            </a:r>
            <a:r>
              <a:rPr lang="en-US" sz="1600" b="1" dirty="0" err="1" smtClean="0">
                <a:latin typeface="+mj-lt"/>
              </a:rPr>
              <a:t>f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 err="1" smtClean="0">
                <a:latin typeface="+mj-lt"/>
              </a:rPr>
              <a:t>Bertschinger</a:t>
            </a:r>
            <a:r>
              <a:rPr lang="en-US" sz="1600" b="1" dirty="0" smtClean="0">
                <a:latin typeface="+mj-lt"/>
              </a:rPr>
              <a:t> &amp; </a:t>
            </a:r>
            <a:r>
              <a:rPr lang="en-US" sz="1600" b="1" dirty="0" err="1" smtClean="0">
                <a:latin typeface="+mj-lt"/>
              </a:rPr>
              <a:t>Zukin</a:t>
            </a:r>
            <a:r>
              <a:rPr lang="en-US" sz="1600" b="1" smtClean="0">
                <a:latin typeface="+mj-lt"/>
              </a:rPr>
              <a:t> 2008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C5E8E2-B025-A84F-8277-727C908E5150}" type="slidenum">
              <a:rPr lang="en-US" sz="1400">
                <a:solidFill>
                  <a:schemeClr val="bg1"/>
                </a:solidFill>
                <a:cs typeface="Arial" charset="0"/>
              </a:rPr>
              <a:pPr/>
              <a:t>32</a:t>
            </a:fld>
            <a:endParaRPr 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7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Greatest Scientific Problem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LongitudeCover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9"/>
          <a:stretch/>
        </p:blipFill>
        <p:spPr>
          <a:xfrm>
            <a:off x="578338" y="1221214"/>
            <a:ext cx="4025781" cy="508402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81000" y="1229495"/>
            <a:ext cx="4025781" cy="5084022"/>
            <a:chOff x="5081000" y="1229495"/>
            <a:chExt cx="4025781" cy="5084022"/>
          </a:xfrm>
        </p:grpSpPr>
        <p:pic>
          <p:nvPicPr>
            <p:cNvPr id="13" name="Picture 12" descr="LongitudeCover.jpe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439"/>
            <a:stretch/>
          </p:blipFill>
          <p:spPr>
            <a:xfrm>
              <a:off x="5081000" y="1229495"/>
              <a:ext cx="4025781" cy="5084022"/>
            </a:xfrm>
            <a:prstGeom prst="rect">
              <a:avLst/>
            </a:prstGeom>
          </p:spPr>
        </p:pic>
        <p:pic>
          <p:nvPicPr>
            <p:cNvPr id="44040" name="Picture 4" descr="boss_telescope_space3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00" t="39095" r="24753"/>
            <a:stretch>
              <a:fillRect/>
            </a:stretch>
          </p:blipFill>
          <p:spPr bwMode="auto">
            <a:xfrm rot="16200000">
              <a:off x="4950274" y="4934948"/>
              <a:ext cx="1506922" cy="1057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9" descr="bigbossbroc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11048" y="2733025"/>
              <a:ext cx="1185793" cy="1392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5227481" y="1468748"/>
              <a:ext cx="37240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7200" dirty="0">
                  <a:ln>
                    <a:solidFill>
                      <a:srgbClr val="800000"/>
                    </a:solidFill>
                  </a:ln>
                  <a:solidFill>
                    <a:srgbClr val="80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Papyrus"/>
                  <a:ea typeface="ＭＳ Ｐゴシック" charset="-128"/>
                  <a:cs typeface="Papyrus"/>
                </a:rPr>
                <a:t>Redshift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54739D-05F4-F540-9AC5-8D29F39C8C29}" type="slidenum">
              <a:rPr lang="en-US" sz="1400">
                <a:solidFill>
                  <a:schemeClr val="bg1"/>
                </a:solidFill>
              </a:rPr>
              <a:pPr/>
              <a:t>33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10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Cosmic Structure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85775" y="1222375"/>
            <a:ext cx="9115425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79F"/>
                </a:solidFill>
              </a:rPr>
              <a:t>Galaxy 3D distribution or power spectrum contains information on: 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Growth</a:t>
            </a:r>
            <a:r>
              <a:rPr lang="en-US" b="1" dirty="0">
                <a:solidFill>
                  <a:srgbClr val="00279F"/>
                </a:solidFill>
              </a:rPr>
              <a:t> - evolving amplitude 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Matter/radiation density, H</a:t>
            </a:r>
            <a:r>
              <a:rPr lang="en-US" b="1" dirty="0">
                <a:solidFill>
                  <a:srgbClr val="00279F"/>
                </a:solidFill>
              </a:rPr>
              <a:t> - peak turnover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Distances</a:t>
            </a:r>
            <a:r>
              <a:rPr lang="en-US" b="1" dirty="0">
                <a:solidFill>
                  <a:srgbClr val="00279F"/>
                </a:solidFill>
              </a:rPr>
              <a:t> - baryon acoustic oscillations 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Growth rate</a:t>
            </a:r>
            <a:r>
              <a:rPr lang="en-US" b="1" dirty="0">
                <a:solidFill>
                  <a:srgbClr val="00279F"/>
                </a:solidFill>
              </a:rPr>
              <a:t> - </a:t>
            </a:r>
            <a:r>
              <a:rPr lang="en-US" b="1" dirty="0">
                <a:solidFill>
                  <a:srgbClr val="FF0000"/>
                </a:solidFill>
              </a:rPr>
              <a:t>redshift space distortions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Neutrino mass</a:t>
            </a:r>
            <a:r>
              <a:rPr lang="en-US" b="1" dirty="0">
                <a:solidFill>
                  <a:srgbClr val="00279F"/>
                </a:solidFill>
              </a:rPr>
              <a:t>, non-</a:t>
            </a:r>
            <a:r>
              <a:rPr lang="en-US" b="1" dirty="0" err="1">
                <a:solidFill>
                  <a:srgbClr val="00279F"/>
                </a:solidFill>
              </a:rPr>
              <a:t>Gaussianity</a:t>
            </a:r>
            <a:r>
              <a:rPr lang="en-US" b="1" dirty="0">
                <a:solidFill>
                  <a:srgbClr val="00279F"/>
                </a:solidFill>
              </a:rPr>
              <a:t>, </a:t>
            </a:r>
            <a:r>
              <a:rPr lang="en-US" b="1" dirty="0">
                <a:solidFill>
                  <a:schemeClr val="accent2"/>
                </a:solidFill>
              </a:rPr>
              <a:t>gravity</a:t>
            </a:r>
            <a:r>
              <a:rPr lang="en-US" b="1" dirty="0">
                <a:solidFill>
                  <a:srgbClr val="00279F"/>
                </a:solidFill>
              </a:rPr>
              <a:t>, etc</a:t>
            </a:r>
            <a:r>
              <a:rPr lang="en-US" b="1" dirty="0" smtClean="0">
                <a:solidFill>
                  <a:srgbClr val="00279F"/>
                </a:solidFill>
              </a:rPr>
              <a:t>.</a:t>
            </a:r>
            <a:endParaRPr lang="en-US" b="1" dirty="0">
              <a:solidFill>
                <a:srgbClr val="00279F"/>
              </a:solidFill>
            </a:endParaRPr>
          </a:p>
        </p:txBody>
      </p:sp>
      <p:pic>
        <p:nvPicPr>
          <p:cNvPr id="54276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23" y="5590649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1850" y="5586908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768" y="5593577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095" y="5589836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6114" y="5586096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46993" y="6591674"/>
            <a:ext cx="483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...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24996" y="5921732"/>
            <a:ext cx="9292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79F"/>
                </a:solidFill>
              </a:rPr>
              <a:t>x</a:t>
            </a:r>
            <a:r>
              <a:rPr lang="en-US" b="1" dirty="0" smtClean="0">
                <a:solidFill>
                  <a:srgbClr val="00279F"/>
                </a:solidFill>
              </a:rPr>
              <a:t>25 </a:t>
            </a:r>
            <a:r>
              <a:rPr lang="en-US" sz="1400" b="1" dirty="0" smtClean="0">
                <a:solidFill>
                  <a:srgbClr val="500093"/>
                </a:solidFill>
              </a:rPr>
              <a:t>(x7 LRG) </a:t>
            </a:r>
            <a:endParaRPr lang="en-US" sz="1400" dirty="0">
              <a:solidFill>
                <a:srgbClr val="50009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C82101-151D-964F-9A67-7E55EC20289D}" type="slidenum">
              <a:rPr lang="en-US" sz="1400">
                <a:solidFill>
                  <a:schemeClr val="bg1"/>
                </a:solidFill>
                <a:cs typeface="Arial" charset="0"/>
              </a:rPr>
              <a:pPr/>
              <a:t>34</a:t>
            </a:fld>
            <a:endParaRPr 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7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Redshift Space Distortions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8"/>
          <p:cNvSpPr>
            <a:spLocks noChangeArrowheads="1"/>
          </p:cNvSpPr>
          <p:nvPr/>
        </p:nvSpPr>
        <p:spPr bwMode="auto">
          <a:xfrm>
            <a:off x="498475" y="1039813"/>
            <a:ext cx="91027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79F"/>
                </a:solidFill>
              </a:rPr>
              <a:t>Redshift space distortions (RSD) map velocity field along line of sight. Gets at </a:t>
            </a:r>
            <a:r>
              <a:rPr lang="en-US" b="1" dirty="0"/>
              <a:t>growth rate </a:t>
            </a:r>
            <a:r>
              <a:rPr lang="en-US" b="1" dirty="0">
                <a:solidFill>
                  <a:srgbClr val="00AE00"/>
                </a:solidFill>
              </a:rPr>
              <a:t>f</a:t>
            </a:r>
            <a:r>
              <a:rPr lang="en-US" b="1" dirty="0">
                <a:solidFill>
                  <a:srgbClr val="00279F"/>
                </a:solidFill>
              </a:rPr>
              <a:t>, one less integral than growth factor (like H </a:t>
            </a:r>
            <a:r>
              <a:rPr lang="en-US" b="1" dirty="0" err="1">
                <a:solidFill>
                  <a:srgbClr val="00279F"/>
                </a:solidFill>
              </a:rPr>
              <a:t>vs</a:t>
            </a:r>
            <a:r>
              <a:rPr lang="en-US" b="1" dirty="0">
                <a:solidFill>
                  <a:srgbClr val="00279F"/>
                </a:solidFill>
              </a:rPr>
              <a:t> d).  </a:t>
            </a:r>
          </a:p>
        </p:txBody>
      </p:sp>
      <p:pic>
        <p:nvPicPr>
          <p:cNvPr id="56324" name="Picture 1" descr="RSDani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350" y="2774950"/>
            <a:ext cx="3810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12"/>
          <p:cNvSpPr>
            <a:spLocks noChangeArrowheads="1"/>
          </p:cNvSpPr>
          <p:nvPr/>
        </p:nvSpPr>
        <p:spPr bwMode="auto">
          <a:xfrm>
            <a:off x="5610225" y="6442075"/>
            <a:ext cx="1546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charset="0"/>
              </a:rPr>
              <a:t>Hume Feldman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443038" y="2568575"/>
            <a:ext cx="96202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2"/>
                </a:solidFill>
                <a:latin typeface="+mj-lt"/>
              </a:rPr>
              <a:t>Ω</a:t>
            </a:r>
            <a:r>
              <a:rPr lang="en-US" b="1" baseline="-25000" dirty="0" err="1">
                <a:solidFill>
                  <a:schemeClr val="accent2"/>
                </a:solidFill>
              </a:rPr>
              <a:t>m</a:t>
            </a:r>
            <a:r>
              <a:rPr lang="en-US" b="1" baseline="-25000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=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6327" name="Picture 7" descr="fred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5963" y="2686050"/>
            <a:ext cx="2025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Rectangle 3"/>
          <p:cNvSpPr>
            <a:spLocks noChangeArrowheads="1"/>
          </p:cNvSpPr>
          <p:nvPr/>
        </p:nvSpPr>
        <p:spPr bwMode="auto">
          <a:xfrm>
            <a:off x="6884988" y="3335338"/>
            <a:ext cx="27162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79F"/>
                </a:solidFill>
              </a:rPr>
              <a:t>gravitational growth index </a:t>
            </a:r>
            <a:r>
              <a:rPr lang="en-US" b="1" dirty="0">
                <a:solidFill>
                  <a:schemeClr val="accent2"/>
                </a:solidFill>
                <a:sym typeface="Symbol" charset="0"/>
              </a:rPr>
              <a:t>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534018" y="3078462"/>
            <a:ext cx="1067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charset="0"/>
              </a:rPr>
              <a:t>Linder 2005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37470EE-07A6-B445-9156-6BF9956932E1}" type="slidenum">
              <a:rPr lang="en-US" sz="1400">
                <a:solidFill>
                  <a:schemeClr val="bg1"/>
                </a:solidFill>
              </a:rPr>
              <a:pPr/>
              <a:t>35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Beyond Linear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Kaiserfor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75" y="1137014"/>
            <a:ext cx="4446023" cy="5285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6384" y="1152920"/>
            <a:ext cx="4050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Kaiser formula </a:t>
            </a:r>
            <a:r>
              <a:rPr lang="en-US" sz="2400" b="1" dirty="0" smtClean="0">
                <a:solidFill>
                  <a:srgbClr val="FF0000"/>
                </a:solidFill>
              </a:rPr>
              <a:t>inaccurate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1834041"/>
            <a:ext cx="4572000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Even monopole (average over RSD) is poor.  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Anisotropic redshift distortion hopeless – </a:t>
            </a:r>
            <a:r>
              <a:rPr lang="en-US" b="1" i="1" dirty="0" smtClean="0">
                <a:solidFill>
                  <a:srgbClr val="FF0000"/>
                </a:solidFill>
              </a:rPr>
              <a:t>without better theory</a:t>
            </a:r>
            <a:r>
              <a:rPr lang="en-US" b="1" dirty="0" smtClean="0">
                <a:solidFill>
                  <a:srgbClr val="00279F"/>
                </a:solidFill>
              </a:rPr>
              <a:t>. </a:t>
            </a:r>
            <a:endParaRPr lang="en-US" sz="1800" dirty="0">
              <a:latin typeface="+mj-lt"/>
            </a:endParaRPr>
          </a:p>
        </p:txBody>
      </p:sp>
      <p:pic>
        <p:nvPicPr>
          <p:cNvPr id="2" name="Picture 1" descr="KaiserMonopol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750" y="1805579"/>
            <a:ext cx="4028570" cy="26635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77106" y="4157372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+mj-lt"/>
              </a:rPr>
              <a:t>k</a:t>
            </a:r>
            <a:r>
              <a:rPr lang="en-US" sz="1800" b="1" dirty="0" smtClean="0">
                <a:solidFill>
                  <a:srgbClr val="000000"/>
                </a:solidFill>
                <a:latin typeface="+mj-lt"/>
              </a:rPr>
              <a:t> (h/</a:t>
            </a:r>
            <a:r>
              <a:rPr lang="en-US" sz="1800" b="1" dirty="0" err="1" smtClean="0">
                <a:solidFill>
                  <a:srgbClr val="000000"/>
                </a:solidFill>
                <a:latin typeface="+mj-lt"/>
              </a:rPr>
              <a:t>Mpc</a:t>
            </a:r>
            <a:r>
              <a:rPr lang="en-US" sz="1800" b="1" dirty="0" smtClean="0">
                <a:solidFill>
                  <a:srgbClr val="000000"/>
                </a:solidFill>
                <a:latin typeface="+mj-lt"/>
              </a:rPr>
              <a:t>)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261" y="4958049"/>
            <a:ext cx="92159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Major approaches are </a:t>
            </a:r>
            <a:r>
              <a:rPr lang="en-US" b="1" dirty="0" smtClean="0">
                <a:solidFill>
                  <a:schemeClr val="accent2"/>
                </a:solidFill>
              </a:rPr>
              <a:t>high order perturbation theory</a:t>
            </a:r>
            <a:r>
              <a:rPr lang="en-US" b="1" dirty="0" smtClean="0">
                <a:solidFill>
                  <a:srgbClr val="00279F"/>
                </a:solidFill>
              </a:rPr>
              <a:t>, </a:t>
            </a:r>
            <a:r>
              <a:rPr lang="en-US" b="1" dirty="0" smtClean="0">
                <a:solidFill>
                  <a:srgbClr val="00AE00"/>
                </a:solidFill>
              </a:rPr>
              <a:t>computational simulations </a:t>
            </a:r>
            <a:r>
              <a:rPr lang="en-US" b="1" dirty="0" smtClean="0">
                <a:solidFill>
                  <a:srgbClr val="00279F"/>
                </a:solidFill>
              </a:rPr>
              <a:t>– or a </a:t>
            </a:r>
            <a:r>
              <a:rPr lang="en-US" b="1" dirty="0" smtClean="0">
                <a:solidFill>
                  <a:srgbClr val="00AE00"/>
                </a:solidFill>
              </a:rPr>
              <a:t>new combination </a:t>
            </a:r>
            <a:r>
              <a:rPr lang="en-US" b="1" dirty="0" smtClean="0">
                <a:solidFill>
                  <a:srgbClr val="00279F"/>
                </a:solidFill>
              </a:rPr>
              <a:t>of the two.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00935" y="5992929"/>
            <a:ext cx="7139655" cy="1261884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ECL Opportunity –  		        </a:t>
            </a:r>
            <a:r>
              <a:rPr lang="en-US" sz="2400" b="1" dirty="0" smtClean="0">
                <a:solidFill>
                  <a:srgbClr val="FF0000"/>
                </a:solidFill>
              </a:rPr>
              <a:t>Theoretical and computational expertise – RSD, gravity/growth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46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36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00" y="149667"/>
            <a:ext cx="7673489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DESI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(Dark Energy Spectroscopic Instrument)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2023"/>
            <a:ext cx="5406535" cy="447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06" y="4337447"/>
            <a:ext cx="2429601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78" y="2340769"/>
            <a:ext cx="2374516" cy="16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98475" y="1063573"/>
            <a:ext cx="9102725" cy="15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b="1" dirty="0" smtClean="0">
                <a:solidFill>
                  <a:srgbClr val="00279F"/>
                </a:solidFill>
                <a:ea typeface="ＭＳ Ｐゴシック" charset="-128"/>
                <a:cs typeface="ＭＳ Ｐゴシック" charset="-128"/>
                <a:sym typeface="Wingdings"/>
              </a:rPr>
              <a:t> </a:t>
            </a:r>
            <a:r>
              <a:rPr lang="en-US" b="1" dirty="0" smtClean="0">
                <a:solidFill>
                  <a:srgbClr val="00279F"/>
                </a:solidFill>
                <a:ea typeface="ＭＳ Ｐゴシック" charset="-128"/>
                <a:cs typeface="ＭＳ Ｐゴシック" charset="-128"/>
              </a:rPr>
              <a:t>50 (</a:t>
            </a:r>
            <a:r>
              <a:rPr lang="en-US" b="1" dirty="0" err="1" smtClean="0">
                <a:solidFill>
                  <a:srgbClr val="00279F"/>
                </a:solidFill>
                <a:ea typeface="ＭＳ Ｐゴシック" charset="-128"/>
                <a:cs typeface="ＭＳ Ｐゴシック" charset="-128"/>
              </a:rPr>
              <a:t>Gpc</a:t>
            </a:r>
            <a:r>
              <a:rPr lang="en-US" b="1" dirty="0" smtClean="0">
                <a:solidFill>
                  <a:srgbClr val="00279F"/>
                </a:solidFill>
                <a:ea typeface="ＭＳ Ｐゴシック" charset="-128"/>
                <a:cs typeface="ＭＳ Ｐゴシック" charset="-128"/>
              </a:rPr>
              <a:t>/h)</a:t>
            </a:r>
            <a:r>
              <a:rPr lang="en-US" b="1" baseline="30000" dirty="0" smtClean="0">
                <a:solidFill>
                  <a:srgbClr val="00279F"/>
                </a:solidFill>
                <a:ea typeface="ＭＳ Ｐゴシック" charset="-128"/>
                <a:cs typeface="ＭＳ Ｐゴシック" charset="-128"/>
              </a:rPr>
              <a:t>3</a:t>
            </a:r>
            <a:r>
              <a:rPr lang="en-US" b="1" dirty="0" smtClean="0">
                <a:solidFill>
                  <a:srgbClr val="00279F"/>
                </a:solidFill>
                <a:ea typeface="ＭＳ Ｐゴシック" charset="-128"/>
                <a:cs typeface="ＭＳ Ｐゴシック" charset="-128"/>
              </a:rPr>
              <a:t> volume, z=0.2-3 (galaxy + Ly</a:t>
            </a:r>
            <a:r>
              <a:rPr lang="en-US" b="1" dirty="0" smtClean="0">
                <a:solidFill>
                  <a:srgbClr val="00279F"/>
                </a:solidFill>
                <a:latin typeface="+mj-lt"/>
                <a:ea typeface="ＭＳ Ｐゴシック" charset="-128"/>
                <a:cs typeface="ＭＳ Ｐゴシック" charset="-128"/>
              </a:rPr>
              <a:t>α</a:t>
            </a:r>
            <a:r>
              <a:rPr lang="en-US" b="1" dirty="0" smtClean="0">
                <a:solidFill>
                  <a:srgbClr val="00279F"/>
                </a:solidFill>
                <a:ea typeface="ＭＳ Ｐゴシック" charset="-128"/>
                <a:cs typeface="ＭＳ Ｐゴシック" charset="-128"/>
              </a:rPr>
              <a:t>) 	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00AE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b="1" dirty="0" smtClean="0">
                <a:solidFill>
                  <a:srgbClr val="00279F"/>
                </a:solidFill>
                <a:ea typeface="ＭＳ Ｐゴシック" charset="-128"/>
                <a:cs typeface="ＭＳ Ｐゴシック" charset="-128"/>
              </a:rPr>
              <a:t> 30 million spectra, 5000 robotic fiber positioners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b="1" dirty="0">
                <a:solidFill>
                  <a:srgbClr val="00AE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b="1" dirty="0" smtClean="0">
                <a:solidFill>
                  <a:srgbClr val="00279F"/>
                </a:solidFill>
                <a:ea typeface="ＭＳ Ｐゴシック" charset="-128"/>
                <a:cs typeface="ＭＳ Ｐゴシック" charset="-128"/>
              </a:rPr>
              <a:t> 3 degree field </a:t>
            </a:r>
            <a:endParaRPr lang="en-US" b="1" i="1" dirty="0">
              <a:solidFill>
                <a:srgbClr val="000000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4757857" y="4533226"/>
            <a:ext cx="2207959" cy="986758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753942" y="5838471"/>
            <a:ext cx="2241183" cy="1244694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8245650" y="3820025"/>
            <a:ext cx="713190" cy="547113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7600848" y="3937263"/>
            <a:ext cx="405777" cy="435346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0" y="7038975"/>
            <a:ext cx="8281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M. </a:t>
            </a:r>
            <a:r>
              <a:rPr lang="en-US" sz="1200" b="1" dirty="0" err="1" smtClean="0">
                <a:latin typeface="Times New Roman" charset="0"/>
              </a:rPr>
              <a:t>Sholl</a:t>
            </a:r>
            <a:r>
              <a:rPr lang="en-US" sz="1200" b="1" dirty="0" smtClean="0">
                <a:latin typeface="Times New Roman" charset="0"/>
              </a:rPr>
              <a:t>+</a:t>
            </a:r>
            <a:endParaRPr lang="en-US" sz="1200" b="1" dirty="0"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6580" y="2104034"/>
            <a:ext cx="3684479" cy="1261884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ECL Opportunity –  </a:t>
            </a:r>
            <a:r>
              <a:rPr lang="en-US" sz="2400" b="1" dirty="0" smtClean="0">
                <a:solidFill>
                  <a:srgbClr val="FF0000"/>
                </a:solidFill>
              </a:rPr>
              <a:t>Next generation robotic fiber positioning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440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681780" y="141631"/>
            <a:ext cx="7083698" cy="59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53" tIns="48326" rIns="96653" bIns="48326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Dark Energy Spectroscopic Instrument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85417" y="5986488"/>
            <a:ext cx="8937625" cy="13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61" tIns="48331" rIns="96661" bIns="48331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3D map of </a:t>
            </a:r>
            <a:r>
              <a:rPr lang="en-US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50 (</a:t>
            </a:r>
            <a:r>
              <a:rPr lang="en-US" b="1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Gpc</a:t>
            </a:r>
            <a:r>
              <a:rPr lang="en-US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/h)</a:t>
            </a:r>
            <a:r>
              <a:rPr lang="en-US" b="1" baseline="30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3</a:t>
            </a:r>
            <a:r>
              <a:rPr lang="en-US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volume </a:t>
            </a:r>
            <a:r>
              <a:rPr lang="en-US" sz="2400" b="1" dirty="0" smtClean="0">
                <a:solidFill>
                  <a:srgbClr val="00279F"/>
                </a:solidFill>
                <a:ea typeface="ＭＳ Ｐゴシック" charset="-128"/>
                <a:cs typeface="ＭＳ Ｐゴシック" charset="-128"/>
              </a:rPr>
              <a:t>with</a:t>
            </a:r>
            <a:r>
              <a:rPr lang="en-US" b="1" dirty="0" smtClean="0">
                <a:solidFill>
                  <a:srgbClr val="00279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2400" b="1" dirty="0">
                <a:solidFill>
                  <a:srgbClr val="00279F"/>
                </a:solidFill>
                <a:ea typeface="ＭＳ Ｐゴシック" charset="-128"/>
                <a:cs typeface="ＭＳ Ｐゴシック" charset="-128"/>
              </a:rPr>
              <a:t>6</a:t>
            </a:r>
            <a:r>
              <a:rPr lang="en-US" sz="2400" b="1" dirty="0" smtClean="0">
                <a:solidFill>
                  <a:srgbClr val="00279F"/>
                </a:solidFill>
                <a:ea typeface="ＭＳ Ｐゴシック" charset="-128"/>
                <a:cs typeface="ＭＳ Ｐゴシック" charset="-128"/>
              </a:rPr>
              <a:t>M Luminous Red Galaxies, 22 M Emission Line Galaxies, 2M Quasars </a:t>
            </a:r>
            <a:r>
              <a:rPr lang="en-US" b="1" dirty="0">
                <a:solidFill>
                  <a:srgbClr val="000000"/>
                </a:solidFill>
              </a:rPr>
              <a:t>T</a:t>
            </a:r>
            <a:r>
              <a:rPr lang="en-US" b="1" dirty="0" smtClean="0">
                <a:solidFill>
                  <a:srgbClr val="000000"/>
                </a:solidFill>
              </a:rPr>
              <a:t>omographic </a:t>
            </a:r>
            <a:r>
              <a:rPr lang="en-US" b="1" dirty="0">
                <a:solidFill>
                  <a:srgbClr val="000000"/>
                </a:solidFill>
              </a:rPr>
              <a:t>surveys of density/velocity field</a:t>
            </a:r>
            <a:r>
              <a:rPr lang="en-US" b="1" dirty="0">
                <a:solidFill>
                  <a:srgbClr val="00279F"/>
                </a:solidFill>
              </a:rPr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8" y="1095122"/>
            <a:ext cx="9437557" cy="4838728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38960" y="4810165"/>
            <a:ext cx="713429" cy="21633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ea typeface="ＭＳ Ｐゴシック" charset="-128"/>
                <a:cs typeface="ＭＳ Ｐゴシック" charset="-128"/>
              </a:rPr>
              <a:t>DESI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6870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350EB1-7CA2-9244-A5BA-F791FB0688A1}" type="slidenum">
              <a:rPr lang="en-US" sz="1400">
                <a:solidFill>
                  <a:schemeClr val="bg1"/>
                </a:solidFill>
              </a:rPr>
              <a:pPr/>
              <a:t>38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13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5725"/>
            <a:ext cx="6745288" cy="7413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Our Actual Universe</a:t>
            </a:r>
            <a:endParaRPr lang="en-US" sz="4300" b="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sdss_DR4-5.mov" descr="/Users/elinder/presentations/sdss_DR4-5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58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574675" y="6286500"/>
            <a:ext cx="8434388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/>
              <a:t>SDSS DR4 movie</a:t>
            </a:r>
          </a:p>
          <a:p>
            <a:r>
              <a:rPr lang="en-US" sz="2000">
                <a:latin typeface="Times New Roman" charset="0"/>
                <a:hlinkClick r:id="rId6"/>
              </a:rPr>
              <a:t>http://video.google.com/videoplay?docid=-8252705102362324792&amp;q=sdss</a:t>
            </a: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39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Progress in Distances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etahubble_v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2" y="916446"/>
            <a:ext cx="4756746" cy="6398754"/>
          </a:xfrm>
          <a:prstGeom prst="rect">
            <a:avLst/>
          </a:prstGeom>
        </p:spPr>
      </p:pic>
      <p:pic>
        <p:nvPicPr>
          <p:cNvPr id="6" name="Picture 5" descr="adot_v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546" y="903354"/>
            <a:ext cx="4766478" cy="64118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53194" y="6945868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+mj-lt"/>
              </a:rPr>
              <a:t>1309.5382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9B9191-0568-4D46-B409-0EE449434F9D}" type="slidenum">
              <a:rPr lang="en-US" sz="1400">
                <a:solidFill>
                  <a:schemeClr val="bg1"/>
                </a:solidFill>
              </a:rPr>
              <a:pPr/>
              <a:t>4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33794" name="Picture 9" descr="pyramidmu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2861" r="2515" b="165"/>
          <a:stretch>
            <a:fillRect/>
          </a:stretch>
        </p:blipFill>
        <p:spPr bwMode="auto">
          <a:xfrm rot="300000">
            <a:off x="6067425" y="1039813"/>
            <a:ext cx="3370263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42" name="Rectangle 2"/>
          <p:cNvSpPr>
            <a:spLocks noChangeArrowheads="1"/>
          </p:cNvSpPr>
          <p:nvPr/>
        </p:nvSpPr>
        <p:spPr bwMode="auto">
          <a:xfrm>
            <a:off x="3495675" y="114300"/>
            <a:ext cx="19812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  <a:defRPr/>
            </a:pP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Eureka!</a:t>
            </a:r>
          </a:p>
        </p:txBody>
      </p:sp>
      <p:pic>
        <p:nvPicPr>
          <p:cNvPr id="33796" name="Picture 4" descr="goldcr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43000"/>
            <a:ext cx="173196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pyram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1144588"/>
            <a:ext cx="3509962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46" name="Text Box 6"/>
          <p:cNvSpPr txBox="1">
            <a:spLocks noChangeArrowheads="1"/>
          </p:cNvSpPr>
          <p:nvPr/>
        </p:nvSpPr>
        <p:spPr bwMode="auto">
          <a:xfrm>
            <a:off x="1081088" y="4565650"/>
            <a:ext cx="50212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cs typeface="Arial" charset="0"/>
              </a:rPr>
              <a:t>1968: </a:t>
            </a:r>
            <a:r>
              <a:rPr lang="en-US" b="1" dirty="0">
                <a:solidFill>
                  <a:srgbClr val="00279F"/>
                </a:solidFill>
                <a:cs typeface="Arial" charset="0"/>
              </a:rPr>
              <a:t>Nobel Prize in Physics to Luis Alvarez (Berkeley)</a:t>
            </a:r>
          </a:p>
        </p:txBody>
      </p:sp>
      <p:pic>
        <p:nvPicPr>
          <p:cNvPr id="33799" name="Picture 10" descr="alvare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3582988"/>
            <a:ext cx="2917825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EEB2C1-F190-6E4A-BB50-6B4C7609385C}" type="slidenum">
              <a:rPr lang="en-US" sz="1400">
                <a:solidFill>
                  <a:schemeClr val="bg1"/>
                </a:solidFill>
              </a:rPr>
              <a:pPr/>
              <a:t>40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32386" name="Rectangle 2"/>
          <p:cNvSpPr>
            <a:spLocks noChangeArrowheads="1"/>
          </p:cNvSpPr>
          <p:nvPr/>
        </p:nvSpPr>
        <p:spPr bwMode="auto">
          <a:xfrm>
            <a:off x="2336800" y="141288"/>
            <a:ext cx="4486275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Mapping Our History</a:t>
            </a:r>
          </a:p>
        </p:txBody>
      </p:sp>
      <p:pic>
        <p:nvPicPr>
          <p:cNvPr id="21507" name="Picture 3" descr="treerin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5"/>
            <a:ext cx="2828925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2389" name="Text Box 5"/>
          <p:cNvSpPr txBox="1">
            <a:spLocks noChangeArrowheads="1"/>
          </p:cNvSpPr>
          <p:nvPr/>
        </p:nvSpPr>
        <p:spPr bwMode="auto">
          <a:xfrm>
            <a:off x="2924175" y="2495550"/>
            <a:ext cx="361315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>
            <a:spAutoFit/>
          </a:bodyPr>
          <a:lstStyle>
            <a:lvl1pPr defTabSz="966788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500" b="1" dirty="0"/>
              <a:t>We can learn about the cosmic history even though we can’t touch the stars. </a:t>
            </a:r>
          </a:p>
          <a:p>
            <a:pPr eaLnBrk="1" hangingPunct="1">
              <a:spcBef>
                <a:spcPct val="20000"/>
              </a:spcBef>
            </a:pPr>
            <a:endParaRPr lang="en-US" sz="2500" b="1" dirty="0"/>
          </a:p>
          <a:p>
            <a:pPr eaLnBrk="1" hangingPunct="1">
              <a:spcBef>
                <a:spcPct val="20000"/>
              </a:spcBef>
            </a:pPr>
            <a:r>
              <a:rPr lang="en-US" sz="2500" b="1" dirty="0">
                <a:solidFill>
                  <a:srgbClr val="00279F"/>
                </a:solidFill>
              </a:rPr>
              <a:t>Light brings messages from the distant past.</a:t>
            </a:r>
            <a:r>
              <a:rPr lang="en-US" sz="2500" b="1" dirty="0"/>
              <a:t> </a:t>
            </a:r>
          </a:p>
        </p:txBody>
      </p:sp>
      <p:pic>
        <p:nvPicPr>
          <p:cNvPr id="9" name="Picture 8" descr="exp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9"/>
          <a:stretch>
            <a:fillRect/>
          </a:stretch>
        </p:blipFill>
        <p:spPr bwMode="auto">
          <a:xfrm>
            <a:off x="6556375" y="1125538"/>
            <a:ext cx="3044825" cy="587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412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3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3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238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6191B-2D79-A240-B8CA-C7B06285CDC0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2985986" name="Rectangle 2"/>
          <p:cNvSpPr>
            <a:spLocks noChangeArrowheads="1"/>
          </p:cNvSpPr>
          <p:nvPr/>
        </p:nvSpPr>
        <p:spPr bwMode="auto">
          <a:xfrm>
            <a:off x="3070225" y="131763"/>
            <a:ext cx="2889006" cy="65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The Big Bang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2985987" name="Rectangle 3"/>
          <p:cNvSpPr>
            <a:spLocks noChangeArrowheads="1"/>
          </p:cNvSpPr>
          <p:nvPr/>
        </p:nvSpPr>
        <p:spPr bwMode="auto">
          <a:xfrm>
            <a:off x="488950" y="1104900"/>
            <a:ext cx="90836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FA64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279F"/>
                </a:solidFill>
                <a:cs typeface="Arial" charset="0"/>
              </a:rPr>
              <a:t>We observe the universe to be </a:t>
            </a:r>
            <a:r>
              <a:rPr lang="en-US" b="1" dirty="0">
                <a:solidFill>
                  <a:schemeClr val="accent2"/>
                </a:solidFill>
                <a:cs typeface="Arial" charset="0"/>
              </a:rPr>
              <a:t>expanding</a:t>
            </a:r>
            <a:r>
              <a:rPr lang="en-US" b="1" dirty="0">
                <a:solidFill>
                  <a:srgbClr val="00279F"/>
                </a:solidFill>
                <a:cs typeface="Arial" charset="0"/>
              </a:rPr>
              <a:t>, and we observe the </a:t>
            </a:r>
            <a:r>
              <a:rPr lang="en-US" b="1" dirty="0">
                <a:solidFill>
                  <a:schemeClr val="accent2"/>
                </a:solidFill>
                <a:cs typeface="Arial" charset="0"/>
              </a:rPr>
              <a:t>glow</a:t>
            </a:r>
            <a:r>
              <a:rPr lang="en-US" b="1" dirty="0">
                <a:solidFill>
                  <a:srgbClr val="00279F"/>
                </a:solidFill>
                <a:cs typeface="Arial" charset="0"/>
              </a:rPr>
              <a:t> left from the  hot early universe. </a:t>
            </a:r>
          </a:p>
        </p:txBody>
      </p:sp>
      <p:pic>
        <p:nvPicPr>
          <p:cNvPr id="39940" name="Picture 4" descr="CMBuni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159000"/>
            <a:ext cx="5114925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5989" name="Rectangle 5"/>
          <p:cNvSpPr>
            <a:spLocks noChangeArrowheads="1"/>
          </p:cNvSpPr>
          <p:nvPr/>
        </p:nvSpPr>
        <p:spPr bwMode="auto">
          <a:xfrm>
            <a:off x="498475" y="5321300"/>
            <a:ext cx="908367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FA64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279F"/>
                </a:solidFill>
                <a:cs typeface="Arial" charset="0"/>
              </a:rPr>
              <a:t>The universe used to be much smaller, hotter, and denser (more energy in a smaller space). </a:t>
            </a:r>
          </a:p>
          <a:p>
            <a:pPr>
              <a:defRPr/>
            </a:pPr>
            <a:r>
              <a:rPr lang="en-US" b="1" dirty="0">
                <a:solidFill>
                  <a:srgbClr val="00279F"/>
                </a:solidFill>
                <a:cs typeface="Arial" charset="0"/>
              </a:rPr>
              <a:t>Expansion from this state is known as the </a:t>
            </a:r>
            <a:r>
              <a:rPr lang="en-US" b="1" dirty="0">
                <a:cs typeface="Arial" charset="0"/>
              </a:rPr>
              <a:t>Big Bang</a:t>
            </a:r>
            <a:r>
              <a:rPr lang="en-US" b="1" dirty="0">
                <a:solidFill>
                  <a:srgbClr val="00279F"/>
                </a:solidFill>
                <a:cs typeface="Arial" charset="0"/>
              </a:rPr>
              <a:t>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4EF03-C3E8-5B47-8ED7-6C8C9CA8386B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3025922" name="Rectangle 2"/>
          <p:cNvSpPr>
            <a:spLocks noChangeArrowheads="1"/>
          </p:cNvSpPr>
          <p:nvPr/>
        </p:nvSpPr>
        <p:spPr bwMode="auto">
          <a:xfrm>
            <a:off x="2631223" y="131763"/>
            <a:ext cx="3940827" cy="65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In the Beginning…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3025925" name="Rectangle 5"/>
          <p:cNvSpPr>
            <a:spLocks noChangeArrowheads="1"/>
          </p:cNvSpPr>
          <p:nvPr/>
        </p:nvSpPr>
        <p:spPr bwMode="auto">
          <a:xfrm>
            <a:off x="460375" y="1057275"/>
            <a:ext cx="908367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FA64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279F"/>
                </a:solidFill>
                <a:latin typeface="+mn-lt"/>
                <a:cs typeface="Arial" charset="0"/>
              </a:rPr>
              <a:t>Conditions were very different in the early universe. </a:t>
            </a:r>
          </a:p>
          <a:p>
            <a:pPr>
              <a:defRPr/>
            </a:pPr>
            <a:r>
              <a:rPr lang="en-US" b="1" dirty="0" smtClean="0">
                <a:solidFill>
                  <a:srgbClr val="00279F"/>
                </a:solidFill>
                <a:latin typeface="+mn-lt"/>
                <a:cs typeface="Arial" charset="0"/>
              </a:rPr>
              <a:t>Let’s </a:t>
            </a:r>
            <a:r>
              <a:rPr lang="en-US" b="1" dirty="0">
                <a:solidFill>
                  <a:srgbClr val="00279F"/>
                </a:solidFill>
                <a:latin typeface="+mn-lt"/>
                <a:cs typeface="Arial" charset="0"/>
              </a:rPr>
              <a:t>trace the cosmic history all the way from the beginning.  </a:t>
            </a:r>
          </a:p>
          <a:p>
            <a:pPr>
              <a:defRPr/>
            </a:pPr>
            <a:r>
              <a:rPr lang="en-US" b="1" dirty="0">
                <a:solidFill>
                  <a:srgbClr val="00279F"/>
                </a:solidFill>
                <a:latin typeface="+mn-lt"/>
                <a:cs typeface="Arial" charset="0"/>
              </a:rPr>
              <a:t>It all starts with </a:t>
            </a:r>
            <a:r>
              <a:rPr lang="en-US" b="1" dirty="0">
                <a:solidFill>
                  <a:schemeClr val="accent2"/>
                </a:solidFill>
                <a:latin typeface="+mn-lt"/>
                <a:cs typeface="Arial" charset="0"/>
              </a:rPr>
              <a:t>E=mc</a:t>
            </a:r>
            <a:r>
              <a:rPr lang="en-US" b="1" baseline="30000" dirty="0">
                <a:solidFill>
                  <a:schemeClr val="accent2"/>
                </a:solidFill>
                <a:latin typeface="+mn-lt"/>
                <a:cs typeface="Arial" charset="0"/>
              </a:rPr>
              <a:t>2</a:t>
            </a:r>
            <a:r>
              <a:rPr lang="en-US" b="1" dirty="0">
                <a:solidFill>
                  <a:srgbClr val="00279F"/>
                </a:solidFill>
                <a:latin typeface="+mn-lt"/>
                <a:cs typeface="Arial" charset="0"/>
              </a:rPr>
              <a:t>.</a:t>
            </a:r>
            <a:r>
              <a:rPr lang="en-US" dirty="0">
                <a:solidFill>
                  <a:srgbClr val="00279F"/>
                </a:solidFill>
                <a:cs typeface="Arial" charset="0"/>
              </a:rPr>
              <a:t> </a:t>
            </a:r>
          </a:p>
        </p:txBody>
      </p:sp>
      <p:pic>
        <p:nvPicPr>
          <p:cNvPr id="41988" name="Picture 6" descr="em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3868738"/>
            <a:ext cx="467995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14725-1BFB-DB44-8E47-55267684E56F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027970" name="Rectangle 2"/>
          <p:cNvSpPr>
            <a:spLocks noChangeArrowheads="1"/>
          </p:cNvSpPr>
          <p:nvPr/>
        </p:nvSpPr>
        <p:spPr bwMode="auto">
          <a:xfrm>
            <a:off x="2599866" y="147444"/>
            <a:ext cx="4042041" cy="65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The Early Universe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3027971" name="Rectangle 3"/>
          <p:cNvSpPr>
            <a:spLocks noChangeArrowheads="1"/>
          </p:cNvSpPr>
          <p:nvPr/>
        </p:nvSpPr>
        <p:spPr bwMode="auto">
          <a:xfrm>
            <a:off x="469900" y="1189038"/>
            <a:ext cx="8483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FA64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279F"/>
                </a:solidFill>
                <a:cs typeface="Arial" charset="0"/>
              </a:rPr>
              <a:t>Remember that the early universe was very </a:t>
            </a:r>
            <a:r>
              <a:rPr lang="en-US" b="1" dirty="0">
                <a:solidFill>
                  <a:schemeClr val="hlink"/>
                </a:solidFill>
                <a:cs typeface="Arial" charset="0"/>
              </a:rPr>
              <a:t>hot</a:t>
            </a:r>
            <a:r>
              <a:rPr lang="en-US" b="1" dirty="0">
                <a:solidFill>
                  <a:srgbClr val="00279F"/>
                </a:solidFill>
                <a:cs typeface="Arial" charset="0"/>
              </a:rPr>
              <a:t> (energetic) and </a:t>
            </a:r>
            <a:r>
              <a:rPr lang="en-US" b="1" dirty="0">
                <a:cs typeface="Arial" charset="0"/>
              </a:rPr>
              <a:t>dense</a:t>
            </a:r>
            <a:r>
              <a:rPr lang="en-US" b="1" dirty="0">
                <a:solidFill>
                  <a:srgbClr val="00279F"/>
                </a:solidFill>
                <a:cs typeface="Arial" charset="0"/>
              </a:rPr>
              <a:t>. </a:t>
            </a:r>
          </a:p>
        </p:txBody>
      </p:sp>
      <p:pic>
        <p:nvPicPr>
          <p:cNvPr id="46084" name="Picture 4" descr="historypartad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308225"/>
            <a:ext cx="404177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7973" name="Rectangle 5"/>
          <p:cNvSpPr>
            <a:spLocks noChangeArrowheads="1"/>
          </p:cNvSpPr>
          <p:nvPr/>
        </p:nvSpPr>
        <p:spPr bwMode="auto">
          <a:xfrm>
            <a:off x="454025" y="2451100"/>
            <a:ext cx="47879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FA64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279F"/>
                </a:solidFill>
                <a:cs typeface="Arial" charset="0"/>
              </a:rPr>
              <a:t>Since </a:t>
            </a:r>
            <a:r>
              <a:rPr lang="en-US" b="1" dirty="0">
                <a:solidFill>
                  <a:schemeClr val="accent2"/>
                </a:solidFill>
                <a:cs typeface="Arial" charset="0"/>
              </a:rPr>
              <a:t>E=mc</a:t>
            </a:r>
            <a:r>
              <a:rPr lang="en-US" b="1" baseline="30000" dirty="0">
                <a:solidFill>
                  <a:schemeClr val="accent2"/>
                </a:solidFill>
                <a:cs typeface="Arial" charset="0"/>
              </a:rPr>
              <a:t>2</a:t>
            </a:r>
            <a:r>
              <a:rPr lang="en-US" b="1" dirty="0">
                <a:solidFill>
                  <a:srgbClr val="00279F"/>
                </a:solidFill>
                <a:cs typeface="Arial" charset="0"/>
              </a:rPr>
              <a:t>, then… </a:t>
            </a:r>
          </a:p>
          <a:p>
            <a:pPr>
              <a:defRPr/>
            </a:pPr>
            <a:endParaRPr lang="en-US" b="1" dirty="0">
              <a:solidFill>
                <a:srgbClr val="00279F"/>
              </a:solidFill>
              <a:cs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rgbClr val="00279F"/>
                </a:solidFill>
                <a:cs typeface="Arial" charset="0"/>
              </a:rPr>
              <a:t>With lots of energy, lots of particles (matter and radiation) can be </a:t>
            </a:r>
            <a:r>
              <a:rPr lang="en-US" b="1" dirty="0">
                <a:solidFill>
                  <a:schemeClr val="accent2"/>
                </a:solidFill>
                <a:cs typeface="Arial" charset="0"/>
              </a:rPr>
              <a:t>created</a:t>
            </a:r>
            <a:r>
              <a:rPr lang="en-US" b="1" dirty="0">
                <a:solidFill>
                  <a:srgbClr val="00279F"/>
                </a:solidFill>
                <a:cs typeface="Arial" charset="0"/>
              </a:rPr>
              <a:t>.  (Think </a:t>
            </a:r>
            <a:r>
              <a:rPr lang="en-US" b="1" dirty="0">
                <a:solidFill>
                  <a:schemeClr val="accent2"/>
                </a:solidFill>
                <a:cs typeface="Arial" charset="0"/>
              </a:rPr>
              <a:t>E </a:t>
            </a:r>
            <a:r>
              <a:rPr lang="en-US" b="1" dirty="0">
                <a:solidFill>
                  <a:schemeClr val="accent2"/>
                </a:solidFill>
                <a:cs typeface="Arial" charset="0"/>
                <a:sym typeface="Symbol" charset="0"/>
              </a:rPr>
              <a:t></a:t>
            </a:r>
            <a:r>
              <a:rPr lang="en-US" b="1" dirty="0">
                <a:solidFill>
                  <a:schemeClr val="accent2"/>
                </a:solidFill>
                <a:cs typeface="Arial" charset="0"/>
              </a:rPr>
              <a:t> mc</a:t>
            </a:r>
            <a:r>
              <a:rPr lang="en-US" b="1" baseline="30000" dirty="0">
                <a:solidFill>
                  <a:schemeClr val="accent2"/>
                </a:solidFill>
                <a:cs typeface="Arial" charset="0"/>
              </a:rPr>
              <a:t>2</a:t>
            </a:r>
            <a:r>
              <a:rPr lang="en-US" b="1" dirty="0">
                <a:solidFill>
                  <a:srgbClr val="00279F"/>
                </a:solidFill>
                <a:cs typeface="Arial" charset="0"/>
              </a:rPr>
              <a:t>) </a:t>
            </a:r>
          </a:p>
        </p:txBody>
      </p:sp>
      <p:sp>
        <p:nvSpPr>
          <p:cNvPr id="3027974" name="Rectangle 6"/>
          <p:cNvSpPr>
            <a:spLocks noChangeArrowheads="1"/>
          </p:cNvSpPr>
          <p:nvPr/>
        </p:nvSpPr>
        <p:spPr bwMode="auto">
          <a:xfrm>
            <a:off x="488950" y="5808663"/>
            <a:ext cx="84836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FA64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279F"/>
                </a:solidFill>
                <a:cs typeface="Arial" charset="0"/>
              </a:rPr>
              <a:t>When there are many particles per volume (dense), the particles can interact and return to being energy (</a:t>
            </a:r>
            <a:r>
              <a:rPr lang="en-US" b="1" dirty="0">
                <a:solidFill>
                  <a:schemeClr val="accent2"/>
                </a:solidFill>
                <a:cs typeface="Arial" charset="0"/>
              </a:rPr>
              <a:t>annihilate</a:t>
            </a:r>
            <a:r>
              <a:rPr lang="en-US" b="1" dirty="0">
                <a:solidFill>
                  <a:srgbClr val="00279F"/>
                </a:solidFill>
                <a:cs typeface="Arial" charset="0"/>
              </a:rPr>
              <a:t>).  (Think </a:t>
            </a:r>
            <a:r>
              <a:rPr lang="en-US" b="1" dirty="0">
                <a:solidFill>
                  <a:schemeClr val="accent2"/>
                </a:solidFill>
                <a:cs typeface="Arial" charset="0"/>
              </a:rPr>
              <a:t>mc</a:t>
            </a:r>
            <a:r>
              <a:rPr lang="en-US" b="1" baseline="30000" dirty="0">
                <a:solidFill>
                  <a:schemeClr val="accent2"/>
                </a:solidFill>
                <a:cs typeface="Arial" charset="0"/>
              </a:rPr>
              <a:t>2</a:t>
            </a:r>
            <a:r>
              <a:rPr lang="en-US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cs typeface="Arial" charset="0"/>
                <a:sym typeface="Symbol" charset="0"/>
              </a:rPr>
              <a:t> E</a:t>
            </a:r>
            <a:r>
              <a:rPr lang="en-US" b="1" dirty="0">
                <a:solidFill>
                  <a:srgbClr val="00279F"/>
                </a:solidFill>
                <a:cs typeface="Arial" charset="0"/>
              </a:rPr>
              <a:t>)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7D01F-FEEA-004C-ABDB-8D61A8761716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3030018" name="Rectangle 2"/>
          <p:cNvSpPr>
            <a:spLocks noChangeArrowheads="1"/>
          </p:cNvSpPr>
          <p:nvPr/>
        </p:nvSpPr>
        <p:spPr bwMode="auto">
          <a:xfrm>
            <a:off x="3070225" y="131763"/>
            <a:ext cx="3545661" cy="65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Relic of Creation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3030019" name="Rectangle 3"/>
          <p:cNvSpPr>
            <a:spLocks noChangeArrowheads="1"/>
          </p:cNvSpPr>
          <p:nvPr/>
        </p:nvSpPr>
        <p:spPr bwMode="auto">
          <a:xfrm>
            <a:off x="452438" y="1066800"/>
            <a:ext cx="848360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FA64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279F"/>
                </a:solidFill>
                <a:cs typeface="Arial" charset="0"/>
              </a:rPr>
              <a:t>The glow we detect everywhere in the sky is the remnant glow of the early hot universe. </a:t>
            </a:r>
          </a:p>
          <a:p>
            <a:pPr>
              <a:defRPr/>
            </a:pPr>
            <a:r>
              <a:rPr lang="en-US" b="1" dirty="0">
                <a:solidFill>
                  <a:srgbClr val="00279F"/>
                </a:solidFill>
                <a:cs typeface="Arial" charset="0"/>
              </a:rPr>
              <a:t>Today it has cooled to only 3 degrees above absolute zero, 3 K.  The photons have diminished so much in energy that they are in the microwave region of the spectrum. </a:t>
            </a:r>
          </a:p>
        </p:txBody>
      </p:sp>
      <p:pic>
        <p:nvPicPr>
          <p:cNvPr id="48132" name="Picture 4" descr="whitehotfl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"/>
          <a:stretch>
            <a:fillRect/>
          </a:stretch>
        </p:blipFill>
        <p:spPr bwMode="auto">
          <a:xfrm>
            <a:off x="3497263" y="4098925"/>
            <a:ext cx="259715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B93033-0A74-844B-A6BE-7CED3D6D65F8}" type="slidenum">
              <a:rPr lang="en-US" sz="1400">
                <a:solidFill>
                  <a:schemeClr val="bg1"/>
                </a:solidFill>
              </a:rPr>
              <a:pPr/>
              <a:t>45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83266" name="Rectangle 2"/>
          <p:cNvSpPr>
            <a:spLocks noChangeArrowheads="1"/>
          </p:cNvSpPr>
          <p:nvPr/>
        </p:nvSpPr>
        <p:spPr bwMode="auto">
          <a:xfrm>
            <a:off x="1568450" y="131763"/>
            <a:ext cx="6215063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Cosmic Background Radiation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81013" y="1066800"/>
            <a:ext cx="848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79F"/>
                </a:solidFill>
              </a:rPr>
              <a:t>What does it look like?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544513" y="6040438"/>
            <a:ext cx="8483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279F"/>
                </a:solidFill>
              </a:rPr>
              <a:t>The glow we detect everywhere in the sky is the remnant glow of the early hot universe. </a:t>
            </a:r>
          </a:p>
        </p:txBody>
      </p:sp>
      <p:pic>
        <p:nvPicPr>
          <p:cNvPr id="52229" name="Picture 5" descr="CMBuni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1654175"/>
            <a:ext cx="5114925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270" name="Picture 6" descr="EarthOval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4271963"/>
            <a:ext cx="36306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16C11E-151A-9248-A6E9-2BC33B43201B}" type="slidenum">
              <a:rPr lang="en-US" sz="1400">
                <a:solidFill>
                  <a:schemeClr val="bg1"/>
                </a:solidFill>
              </a:rPr>
              <a:pPr/>
              <a:t>46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99650" name="Rectangle 2"/>
          <p:cNvSpPr>
            <a:spLocks noChangeArrowheads="1"/>
          </p:cNvSpPr>
          <p:nvPr/>
        </p:nvSpPr>
        <p:spPr bwMode="auto">
          <a:xfrm>
            <a:off x="1568450" y="131763"/>
            <a:ext cx="6215063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  <a:defRPr/>
            </a:pP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Cosmic Background Radiation</a:t>
            </a:r>
            <a:endParaRPr lang="en-US" sz="3600" b="1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81013" y="1066800"/>
            <a:ext cx="848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279F"/>
                </a:solidFill>
              </a:rPr>
              <a:t>Why does it look so unexciting? 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476250" y="5486400"/>
            <a:ext cx="8483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279F"/>
                </a:solidFill>
              </a:rPr>
              <a:t>Because it is everywhere the </a:t>
            </a:r>
            <a:r>
              <a:rPr lang="en-US" b="1"/>
              <a:t>same temperature</a:t>
            </a:r>
            <a:r>
              <a:rPr lang="en-US" b="1">
                <a:solidFill>
                  <a:srgbClr val="00279F"/>
                </a:solidFill>
              </a:rPr>
              <a:t>. The early universe was so hot and dense, it was in </a:t>
            </a:r>
            <a:r>
              <a:rPr lang="en-US" b="1"/>
              <a:t>thermal equilibrium</a:t>
            </a:r>
            <a:r>
              <a:rPr lang="en-US" b="1">
                <a:solidFill>
                  <a:srgbClr val="00279F"/>
                </a:solidFill>
              </a:rPr>
              <a:t>. </a:t>
            </a:r>
          </a:p>
        </p:txBody>
      </p:sp>
      <p:pic>
        <p:nvPicPr>
          <p:cNvPr id="54277" name="Picture 5" descr="CMBuni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159000"/>
            <a:ext cx="5114925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6775AF-2480-6843-A0E4-0A8571618B5E}" type="slidenum">
              <a:rPr lang="en-US" sz="1400">
                <a:solidFill>
                  <a:schemeClr val="bg1"/>
                </a:solidFill>
              </a:rPr>
              <a:pPr/>
              <a:t>47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109890" name="Rectangle 2"/>
          <p:cNvSpPr>
            <a:spLocks noChangeArrowheads="1"/>
          </p:cNvSpPr>
          <p:nvPr/>
        </p:nvSpPr>
        <p:spPr bwMode="auto">
          <a:xfrm>
            <a:off x="2624138" y="142875"/>
            <a:ext cx="4587875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  <a:defRPr/>
            </a:pP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The Earliest Structure</a:t>
            </a:r>
            <a:endParaRPr lang="en-US" sz="3600" b="1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452438" y="1066800"/>
            <a:ext cx="84836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 dirty="0" smtClean="0">
                <a:solidFill>
                  <a:srgbClr val="00279F"/>
                </a:solidFill>
              </a:rPr>
              <a:t>Is </a:t>
            </a:r>
            <a:r>
              <a:rPr lang="en-US" altLang="ja-JP" b="1" dirty="0">
                <a:solidFill>
                  <a:srgbClr val="00279F"/>
                </a:solidFill>
              </a:rPr>
              <a:t>the temperature then perfectly uniform? </a:t>
            </a:r>
          </a:p>
          <a:p>
            <a:r>
              <a:rPr lang="en-US" b="1" dirty="0">
                <a:solidFill>
                  <a:srgbClr val="00279F"/>
                </a:solidFill>
              </a:rPr>
              <a:t>No!  In 1992 the COBE satellite discovered tiny temperature variations of </a:t>
            </a:r>
            <a:r>
              <a:rPr lang="en-US" b="1" dirty="0">
                <a:solidFill>
                  <a:schemeClr val="accent2"/>
                </a:solidFill>
              </a:rPr>
              <a:t>0.001%</a:t>
            </a:r>
            <a:r>
              <a:rPr lang="en-US" b="1" dirty="0">
                <a:solidFill>
                  <a:srgbClr val="00279F"/>
                </a:solidFill>
              </a:rPr>
              <a:t>.</a:t>
            </a:r>
          </a:p>
        </p:txBody>
      </p:sp>
      <p:pic>
        <p:nvPicPr>
          <p:cNvPr id="70660" name="Picture 4" descr="cobe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3214688"/>
            <a:ext cx="6783387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8B7921-4D65-E649-9F81-E83BBDFE26C8}" type="slidenum">
              <a:rPr lang="en-US" sz="1400">
                <a:solidFill>
                  <a:schemeClr val="bg1"/>
                </a:solidFill>
              </a:rPr>
              <a:pPr/>
              <a:t>48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103746" name="Rectangle 2"/>
          <p:cNvSpPr>
            <a:spLocks noChangeArrowheads="1"/>
          </p:cNvSpPr>
          <p:nvPr/>
        </p:nvSpPr>
        <p:spPr bwMode="auto">
          <a:xfrm>
            <a:off x="3070225" y="131763"/>
            <a:ext cx="3519488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  <a:defRPr/>
            </a:pP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Relic of Creation</a:t>
            </a:r>
            <a:endParaRPr lang="en-US" sz="3600" b="1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52438" y="1066800"/>
            <a:ext cx="848360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79F"/>
                </a:solidFill>
              </a:rPr>
              <a:t>These very faint </a:t>
            </a:r>
            <a:r>
              <a:rPr lang="en-US" b="1" dirty="0">
                <a:solidFill>
                  <a:schemeClr val="accent2"/>
                </a:solidFill>
              </a:rPr>
              <a:t>hotter</a:t>
            </a:r>
            <a:r>
              <a:rPr lang="en-US" b="1" dirty="0">
                <a:solidFill>
                  <a:srgbClr val="00279F"/>
                </a:solidFill>
              </a:rPr>
              <a:t> and </a:t>
            </a:r>
            <a:r>
              <a:rPr lang="en-US" b="1" dirty="0">
                <a:solidFill>
                  <a:schemeClr val="accent2"/>
                </a:solidFill>
              </a:rPr>
              <a:t>colder</a:t>
            </a:r>
            <a:r>
              <a:rPr lang="en-US" b="1" dirty="0">
                <a:solidFill>
                  <a:srgbClr val="00279F"/>
                </a:solidFill>
              </a:rPr>
              <a:t> spots came from the patches of </a:t>
            </a:r>
            <a:r>
              <a:rPr lang="en-US" b="1" dirty="0">
                <a:solidFill>
                  <a:schemeClr val="accent2"/>
                </a:solidFill>
              </a:rPr>
              <a:t>less dense</a:t>
            </a:r>
            <a:r>
              <a:rPr lang="en-US" b="1" dirty="0">
                <a:solidFill>
                  <a:srgbClr val="00279F"/>
                </a:solidFill>
              </a:rPr>
              <a:t> and </a:t>
            </a:r>
            <a:r>
              <a:rPr lang="en-US" b="1" dirty="0">
                <a:solidFill>
                  <a:schemeClr val="accent2"/>
                </a:solidFill>
              </a:rPr>
              <a:t>more dense</a:t>
            </a:r>
            <a:r>
              <a:rPr lang="en-US" b="1" dirty="0">
                <a:solidFill>
                  <a:srgbClr val="00279F"/>
                </a:solidFill>
              </a:rPr>
              <a:t> energy in the early universe (when particles were created at the end of inflation). </a:t>
            </a:r>
          </a:p>
          <a:p>
            <a:r>
              <a:rPr lang="en-US" b="1" dirty="0">
                <a:solidFill>
                  <a:srgbClr val="00279F"/>
                </a:solidFill>
              </a:rPr>
              <a:t>They also show the </a:t>
            </a:r>
            <a:r>
              <a:rPr lang="en-US" b="1" dirty="0">
                <a:solidFill>
                  <a:schemeClr val="accent2"/>
                </a:solidFill>
              </a:rPr>
              <a:t>seeds of matter structures</a:t>
            </a:r>
            <a:r>
              <a:rPr lang="en-US" b="1" dirty="0">
                <a:solidFill>
                  <a:srgbClr val="00279F"/>
                </a:solidFill>
              </a:rPr>
              <a:t> that grew into galaxies and clusters of galaxies. </a:t>
            </a:r>
          </a:p>
          <a:p>
            <a:r>
              <a:rPr lang="en-US" b="1" dirty="0">
                <a:solidFill>
                  <a:srgbClr val="00279F"/>
                </a:solidFill>
              </a:rPr>
              <a:t>George Smoot and John Mather won the 2006 </a:t>
            </a:r>
            <a:r>
              <a:rPr lang="en-US" b="1" dirty="0"/>
              <a:t>Nobel Prize</a:t>
            </a: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/>
              <a:t>in Physics </a:t>
            </a:r>
            <a:r>
              <a:rPr lang="en-US" b="1" dirty="0">
                <a:solidFill>
                  <a:srgbClr val="00279F"/>
                </a:solidFill>
              </a:rPr>
              <a:t>for the discovery of these temperature variations.  </a:t>
            </a:r>
          </a:p>
        </p:txBody>
      </p:sp>
      <p:pic>
        <p:nvPicPr>
          <p:cNvPr id="72708" name="Picture 4" descr="mather_smoot_nob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987925"/>
            <a:ext cx="349726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mb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98" y="2976396"/>
            <a:ext cx="4459463" cy="1183396"/>
          </a:xfrm>
          <a:prstGeom prst="rect">
            <a:avLst/>
          </a:prstGeom>
        </p:spPr>
      </p:pic>
      <p:sp>
        <p:nvSpPr>
          <p:cNvPr id="706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6775AF-2480-6843-A0E4-0A8571618B5E}" type="slidenum">
              <a:rPr lang="en-US" sz="1400">
                <a:solidFill>
                  <a:schemeClr val="bg1"/>
                </a:solidFill>
              </a:rPr>
              <a:pPr/>
              <a:t>49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109890" name="Rectangle 2"/>
          <p:cNvSpPr>
            <a:spLocks noChangeArrowheads="1"/>
          </p:cNvSpPr>
          <p:nvPr/>
        </p:nvSpPr>
        <p:spPr bwMode="auto">
          <a:xfrm>
            <a:off x="2624138" y="142875"/>
            <a:ext cx="3481641" cy="6516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Power Spectrum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452438" y="988395"/>
            <a:ext cx="9148762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00279F"/>
                </a:solidFill>
              </a:rPr>
              <a:t>To learn physics from a map of the temperature </a:t>
            </a:r>
            <a:r>
              <a:rPr lang="en-US" altLang="ja-JP" b="1" dirty="0" smtClean="0">
                <a:solidFill>
                  <a:schemeClr val="accent2"/>
                </a:solidFill>
              </a:rPr>
              <a:t>T(t)</a:t>
            </a:r>
            <a:r>
              <a:rPr lang="en-US" altLang="ja-JP" b="1" dirty="0" smtClean="0">
                <a:solidFill>
                  <a:srgbClr val="00279F"/>
                </a:solidFill>
              </a:rPr>
              <a:t> we want to know its </a:t>
            </a:r>
            <a:r>
              <a:rPr lang="en-US" altLang="ja-JP" b="1" dirty="0" smtClean="0">
                <a:solidFill>
                  <a:schemeClr val="accent2"/>
                </a:solidFill>
              </a:rPr>
              <a:t>mean</a:t>
            </a:r>
            <a:r>
              <a:rPr lang="en-US" altLang="ja-JP" b="1" dirty="0" smtClean="0">
                <a:solidFill>
                  <a:srgbClr val="00279F"/>
                </a:solidFill>
              </a:rPr>
              <a:t> T=2.73 K, and its variation as a function of scale. 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The angular </a:t>
            </a:r>
            <a:r>
              <a:rPr lang="en-US" b="1" dirty="0" smtClean="0">
                <a:solidFill>
                  <a:srgbClr val="00AE00"/>
                </a:solidFill>
              </a:rPr>
              <a:t>power spectrum </a:t>
            </a:r>
            <a:r>
              <a:rPr lang="en-US" b="1" dirty="0" smtClean="0">
                <a:solidFill>
                  <a:srgbClr val="00279F"/>
                </a:solidFill>
              </a:rPr>
              <a:t>is </a:t>
            </a:r>
          </a:p>
          <a:p>
            <a:endParaRPr lang="en-US" b="1" dirty="0">
              <a:solidFill>
                <a:srgbClr val="00279F"/>
              </a:solidFill>
            </a:endParaRPr>
          </a:p>
          <a:p>
            <a:endParaRPr lang="en-US" sz="1800" b="1" dirty="0" smtClean="0">
              <a:solidFill>
                <a:srgbClr val="00279F"/>
              </a:solidFill>
            </a:endParaRPr>
          </a:p>
          <a:p>
            <a:r>
              <a:rPr lang="en-US" b="1" dirty="0" smtClean="0">
                <a:solidFill>
                  <a:srgbClr val="00279F"/>
                </a:solidFill>
              </a:rPr>
              <a:t>We can also Fourier transform it to </a:t>
            </a:r>
            <a:r>
              <a:rPr lang="en-US" b="1" dirty="0" err="1" smtClean="0">
                <a:solidFill>
                  <a:srgbClr val="00AE00"/>
                </a:solidFill>
              </a:rPr>
              <a:t>multipole</a:t>
            </a:r>
            <a:r>
              <a:rPr lang="en-US" b="1" dirty="0" smtClean="0">
                <a:solidFill>
                  <a:srgbClr val="00AE00"/>
                </a:solidFill>
              </a:rPr>
              <a:t> </a:t>
            </a:r>
            <a:r>
              <a:rPr lang="en-US" b="1" dirty="0" smtClean="0">
                <a:solidFill>
                  <a:srgbClr val="00279F"/>
                </a:solidFill>
              </a:rPr>
              <a:t>space </a:t>
            </a:r>
            <a:endParaRPr lang="en-US" b="1" dirty="0">
              <a:solidFill>
                <a:srgbClr val="00279F"/>
              </a:solidFill>
            </a:endParaRPr>
          </a:p>
          <a:p>
            <a:r>
              <a:rPr lang="en-US" b="1" dirty="0" smtClean="0">
                <a:solidFill>
                  <a:srgbClr val="00279F"/>
                </a:solidFill>
              </a:rPr>
              <a:t>		     or </a:t>
            </a:r>
            <a:r>
              <a:rPr lang="en-US" b="1" dirty="0" smtClean="0">
                <a:solidFill>
                  <a:srgbClr val="00AE00"/>
                </a:solidFill>
              </a:rPr>
              <a:t>wavenumber</a:t>
            </a:r>
            <a:r>
              <a:rPr lang="en-US" b="1" dirty="0" smtClean="0">
                <a:solidFill>
                  <a:srgbClr val="00279F"/>
                </a:solidFill>
              </a:rPr>
              <a:t> space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CMB temperature variations are related to matter density variations; the </a:t>
            </a:r>
            <a:r>
              <a:rPr lang="en-US" b="1" dirty="0" smtClean="0">
                <a:solidFill>
                  <a:srgbClr val="00AE00"/>
                </a:solidFill>
              </a:rPr>
              <a:t>density power spectrum </a:t>
            </a:r>
            <a:r>
              <a:rPr lang="en-US" b="1" dirty="0" smtClean="0">
                <a:solidFill>
                  <a:srgbClr val="00279F"/>
                </a:solidFill>
              </a:rPr>
              <a:t>is</a:t>
            </a:r>
            <a:endParaRPr lang="en-US" b="1" dirty="0">
              <a:solidFill>
                <a:srgbClr val="00279F"/>
              </a:solidFill>
            </a:endParaRPr>
          </a:p>
        </p:txBody>
      </p:sp>
      <p:pic>
        <p:nvPicPr>
          <p:cNvPr id="3" name="Picture 2" descr="cmb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5" y="4855200"/>
            <a:ext cx="1658829" cy="495846"/>
          </a:xfrm>
          <a:prstGeom prst="rect">
            <a:avLst/>
          </a:prstGeom>
        </p:spPr>
      </p:pic>
      <p:pic>
        <p:nvPicPr>
          <p:cNvPr id="4" name="Picture 3" descr="cmb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91" y="4863326"/>
            <a:ext cx="2116606" cy="479878"/>
          </a:xfrm>
          <a:prstGeom prst="rect">
            <a:avLst/>
          </a:prstGeom>
        </p:spPr>
      </p:pic>
      <p:pic>
        <p:nvPicPr>
          <p:cNvPr id="6" name="Picture 5" descr="cmb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834" y="6325764"/>
            <a:ext cx="3259770" cy="98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641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811241-F166-0648-88DD-0E3AA5482FA6}" type="slidenum">
              <a:rPr lang="en-US" sz="1400">
                <a:solidFill>
                  <a:schemeClr val="bg1"/>
                </a:solidFill>
              </a:rPr>
              <a:pPr/>
              <a:t>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91778" name="Rectangle 2"/>
          <p:cNvSpPr>
            <a:spLocks noChangeArrowheads="1"/>
          </p:cNvSpPr>
          <p:nvPr/>
        </p:nvSpPr>
        <p:spPr bwMode="auto">
          <a:xfrm>
            <a:off x="1087438" y="85725"/>
            <a:ext cx="674052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  <a:defRPr/>
            </a:pPr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Astronomy is a Time Machine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85775" y="1104900"/>
            <a:ext cx="86106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Looking out in space is looking back in time.</a:t>
            </a:r>
            <a:r>
              <a:rPr lang="en-US" b="1">
                <a:solidFill>
                  <a:srgbClr val="00279F"/>
                </a:solidFill>
              </a:rPr>
              <a:t> </a:t>
            </a:r>
          </a:p>
          <a:p>
            <a:r>
              <a:rPr lang="en-US" b="1">
                <a:solidFill>
                  <a:srgbClr val="00279F"/>
                </a:solidFill>
              </a:rPr>
              <a:t>Imagine you get postcards from a traveling friend.  You don</a:t>
            </a:r>
            <a:r>
              <a:rPr lang="ja-JP" altLang="en-US" b="1">
                <a:solidFill>
                  <a:srgbClr val="00279F"/>
                </a:solidFill>
              </a:rPr>
              <a:t>’</a:t>
            </a:r>
            <a:r>
              <a:rPr lang="en-US" altLang="ja-JP" b="1">
                <a:solidFill>
                  <a:srgbClr val="00279F"/>
                </a:solidFill>
              </a:rPr>
              <a:t>t know how they are </a:t>
            </a:r>
            <a:r>
              <a:rPr lang="en-US" altLang="ja-JP" b="1" i="1">
                <a:solidFill>
                  <a:srgbClr val="00279F"/>
                </a:solidFill>
              </a:rPr>
              <a:t>now</a:t>
            </a:r>
            <a:r>
              <a:rPr lang="en-US" altLang="ja-JP" b="1">
                <a:solidFill>
                  <a:srgbClr val="00279F"/>
                </a:solidFill>
              </a:rPr>
              <a:t>, but how they </a:t>
            </a:r>
            <a:r>
              <a:rPr lang="en-US" altLang="ja-JP" b="1" i="1">
                <a:solidFill>
                  <a:srgbClr val="00279F"/>
                </a:solidFill>
              </a:rPr>
              <a:t>were</a:t>
            </a:r>
            <a:r>
              <a:rPr lang="en-US" altLang="ja-JP" b="1">
                <a:solidFill>
                  <a:srgbClr val="00279F"/>
                </a:solidFill>
              </a:rPr>
              <a:t>. </a:t>
            </a:r>
            <a:endParaRPr lang="en-US" b="1">
              <a:solidFill>
                <a:srgbClr val="00279F"/>
              </a:solidFill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3884613" y="2619375"/>
            <a:ext cx="13858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9461" name="Group 16"/>
          <p:cNvGrpSpPr>
            <a:grpSpLocks/>
          </p:cNvGrpSpPr>
          <p:nvPr/>
        </p:nvGrpSpPr>
        <p:grpSpPr bwMode="auto">
          <a:xfrm rot="-733689">
            <a:off x="4797425" y="2901950"/>
            <a:ext cx="4568825" cy="2713038"/>
            <a:chOff x="2932" y="1541"/>
            <a:chExt cx="2878" cy="1709"/>
          </a:xfrm>
        </p:grpSpPr>
        <p:grpSp>
          <p:nvGrpSpPr>
            <p:cNvPr id="19463" name="Group 15"/>
            <p:cNvGrpSpPr>
              <a:grpSpLocks/>
            </p:cNvGrpSpPr>
            <p:nvPr/>
          </p:nvGrpSpPr>
          <p:grpSpPr bwMode="auto">
            <a:xfrm>
              <a:off x="2932" y="1541"/>
              <a:ext cx="2878" cy="1709"/>
              <a:chOff x="2932" y="1541"/>
              <a:chExt cx="2878" cy="1709"/>
            </a:xfrm>
          </p:grpSpPr>
          <p:pic>
            <p:nvPicPr>
              <p:cNvPr id="19465" name="Picture 4" descr="postcar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2" y="1541"/>
                <a:ext cx="2878" cy="1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6" name="Rectangle 6"/>
              <p:cNvSpPr>
                <a:spLocks noChangeArrowheads="1"/>
              </p:cNvSpPr>
              <p:nvPr/>
            </p:nvSpPr>
            <p:spPr bwMode="auto">
              <a:xfrm>
                <a:off x="3018" y="1656"/>
                <a:ext cx="1265" cy="11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b="1" dirty="0">
                  <a:solidFill>
                    <a:srgbClr val="00279F"/>
                  </a:solidFill>
                  <a:latin typeface="Lucida Handwriting" charset="0"/>
                </a:endParaRPr>
              </a:p>
              <a:p>
                <a:r>
                  <a:rPr lang="en-US" sz="1800" b="1" dirty="0">
                    <a:solidFill>
                      <a:srgbClr val="00279F"/>
                    </a:solidFill>
                    <a:latin typeface="Lucida Handwriting" charset="0"/>
                  </a:rPr>
                  <a:t>The </a:t>
                </a:r>
                <a:r>
                  <a:rPr lang="en-US" sz="1800" b="1" dirty="0" smtClean="0">
                    <a:solidFill>
                      <a:srgbClr val="00279F"/>
                    </a:solidFill>
                    <a:latin typeface="Lucida Handwriting" charset="0"/>
                  </a:rPr>
                  <a:t>weather’</a:t>
                </a:r>
                <a:r>
                  <a:rPr lang="en-US" altLang="ja-JP" sz="1800" b="1" dirty="0" smtClean="0">
                    <a:solidFill>
                      <a:srgbClr val="00279F"/>
                    </a:solidFill>
                    <a:latin typeface="Lucida Handwriting" charset="0"/>
                  </a:rPr>
                  <a:t>s </a:t>
                </a:r>
                <a:r>
                  <a:rPr lang="en-US" altLang="ja-JP" sz="1800" b="1" dirty="0">
                    <a:solidFill>
                      <a:srgbClr val="00279F"/>
                    </a:solidFill>
                    <a:latin typeface="Lucida Handwriting" charset="0"/>
                  </a:rPr>
                  <a:t>great.  </a:t>
                </a:r>
              </a:p>
              <a:p>
                <a:r>
                  <a:rPr lang="en-US" sz="1800" b="1" dirty="0">
                    <a:solidFill>
                      <a:srgbClr val="00279F"/>
                    </a:solidFill>
                    <a:latin typeface="Lucida Handwriting" charset="0"/>
                  </a:rPr>
                  <a:t>Wish you were here   now!</a:t>
                </a:r>
              </a:p>
            </p:txBody>
          </p:sp>
          <p:sp>
            <p:nvSpPr>
              <p:cNvPr id="19467" name="Line 7"/>
              <p:cNvSpPr>
                <a:spLocks noChangeShapeType="1"/>
              </p:cNvSpPr>
              <p:nvPr/>
            </p:nvSpPr>
            <p:spPr bwMode="auto">
              <a:xfrm flipV="1">
                <a:off x="3034" y="2697"/>
                <a:ext cx="514" cy="59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68" name="Rectangle 8"/>
              <p:cNvSpPr>
                <a:spLocks noChangeArrowheads="1"/>
              </p:cNvSpPr>
              <p:nvPr/>
            </p:nvSpPr>
            <p:spPr bwMode="auto">
              <a:xfrm>
                <a:off x="4361" y="2202"/>
                <a:ext cx="1364" cy="8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600" b="1">
                    <a:latin typeface="Lucida Handwriting" charset="0"/>
                  </a:rPr>
                  <a:t>Astronomers</a:t>
                </a:r>
              </a:p>
              <a:p>
                <a:r>
                  <a:rPr lang="en-US" sz="1600" b="1">
                    <a:latin typeface="Lucida Handwriting" charset="0"/>
                  </a:rPr>
                  <a:t>Earth</a:t>
                </a:r>
              </a:p>
              <a:p>
                <a:r>
                  <a:rPr lang="en-US" sz="1600" b="1">
                    <a:latin typeface="Lucida Handwriting" charset="0"/>
                  </a:rPr>
                  <a:t>Milky Way Galaxy</a:t>
                </a:r>
                <a:endParaRPr lang="en-US" sz="3200" b="1">
                  <a:latin typeface="Lucida Handwriting" charset="0"/>
                </a:endParaRPr>
              </a:p>
            </p:txBody>
          </p:sp>
          <p:sp>
            <p:nvSpPr>
              <p:cNvPr id="19469" name="Rectangle 12"/>
              <p:cNvSpPr>
                <a:spLocks noChangeArrowheads="1"/>
              </p:cNvSpPr>
              <p:nvPr/>
            </p:nvSpPr>
            <p:spPr bwMode="auto">
              <a:xfrm>
                <a:off x="4339" y="1654"/>
                <a:ext cx="58" cy="1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9464" name="Line 10"/>
            <p:cNvSpPr>
              <a:spLocks noChangeShapeType="1"/>
            </p:cNvSpPr>
            <p:nvPr/>
          </p:nvSpPr>
          <p:spPr bwMode="auto">
            <a:xfrm>
              <a:off x="4339" y="1654"/>
              <a:ext cx="0" cy="1545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462" name="Text Box 17"/>
          <p:cNvSpPr txBox="1">
            <a:spLocks noChangeArrowheads="1"/>
          </p:cNvSpPr>
          <p:nvPr/>
        </p:nvSpPr>
        <p:spPr bwMode="auto">
          <a:xfrm>
            <a:off x="636588" y="5903913"/>
            <a:ext cx="86106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279F"/>
                </a:solidFill>
              </a:rPr>
              <a:t>Since the </a:t>
            </a:r>
            <a:r>
              <a:rPr lang="en-US" b="1">
                <a:solidFill>
                  <a:schemeClr val="accent2"/>
                </a:solidFill>
              </a:rPr>
              <a:t>speed of light</a:t>
            </a:r>
            <a:r>
              <a:rPr lang="en-US" b="1">
                <a:solidFill>
                  <a:srgbClr val="00279F"/>
                </a:solidFill>
              </a:rPr>
              <a:t> is not infinite, the more </a:t>
            </a:r>
            <a:r>
              <a:rPr lang="en-US" b="1">
                <a:solidFill>
                  <a:schemeClr val="accent2"/>
                </a:solidFill>
              </a:rPr>
              <a:t>distant</a:t>
            </a:r>
            <a:r>
              <a:rPr lang="en-US" b="1">
                <a:solidFill>
                  <a:srgbClr val="00279F"/>
                </a:solidFill>
              </a:rPr>
              <a:t> an object, the more we see the universe as it was </a:t>
            </a:r>
            <a:r>
              <a:rPr lang="en-US" b="1">
                <a:solidFill>
                  <a:schemeClr val="accent2"/>
                </a:solidFill>
              </a:rPr>
              <a:t>long ago</a:t>
            </a:r>
            <a:r>
              <a:rPr lang="en-US" b="1">
                <a:solidFill>
                  <a:srgbClr val="00279F"/>
                </a:solidFill>
              </a:rPr>
              <a:t>. Looking out is looking back.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32F4D-6C93-AC4B-8C81-5C304A21DB23}" type="slidenum">
              <a:rPr lang="en-US"/>
              <a:pPr/>
              <a:t>50</a:t>
            </a:fld>
            <a:endParaRPr lang="en-US"/>
          </a:p>
        </p:txBody>
      </p:sp>
      <p:sp>
        <p:nvSpPr>
          <p:cNvPr id="248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906" y="231775"/>
            <a:ext cx="6081712" cy="419100"/>
          </a:xfrm>
        </p:spPr>
        <p:txBody>
          <a:bodyPr/>
          <a:lstStyle/>
          <a:p>
            <a:pPr algn="l"/>
            <a:r>
              <a:rPr lang="en-US" dirty="0"/>
              <a:t>Baryon Acoustic Oscillations</a:t>
            </a:r>
            <a:endParaRPr lang="en-US" sz="4300" b="0" dirty="0"/>
          </a:p>
        </p:txBody>
      </p:sp>
      <p:sp>
        <p:nvSpPr>
          <p:cNvPr id="2481155" name="Rectangle 3"/>
          <p:cNvSpPr>
            <a:spLocks noChangeArrowheads="1"/>
          </p:cNvSpPr>
          <p:nvPr/>
        </p:nvSpPr>
        <p:spPr bwMode="auto">
          <a:xfrm>
            <a:off x="1885557" y="3389313"/>
            <a:ext cx="3235718" cy="193897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91424" tIns="45712" rIns="91424" bIns="45712">
            <a:spAutoFit/>
          </a:bodyPr>
          <a:lstStyle/>
          <a:p>
            <a:r>
              <a:rPr lang="en-US" sz="2400" b="1" dirty="0"/>
              <a:t>The same primordial imprints in the</a:t>
            </a:r>
            <a:r>
              <a:rPr lang="en-US" sz="2400" b="1" dirty="0">
                <a:solidFill>
                  <a:srgbClr val="00279F"/>
                </a:solidFill>
              </a:rPr>
              <a:t> </a:t>
            </a:r>
            <a:r>
              <a:rPr lang="en-US" sz="2400" b="1" i="1" dirty="0">
                <a:solidFill>
                  <a:schemeClr val="hlink"/>
                </a:solidFill>
              </a:rPr>
              <a:t>photon</a:t>
            </a:r>
            <a:r>
              <a:rPr lang="en-US" sz="2400" b="1" dirty="0">
                <a:solidFill>
                  <a:srgbClr val="00279F"/>
                </a:solidFill>
              </a:rPr>
              <a:t> </a:t>
            </a:r>
            <a:r>
              <a:rPr lang="en-US" sz="2400" b="1" dirty="0"/>
              <a:t>field show up in</a:t>
            </a:r>
            <a:r>
              <a:rPr lang="en-US" sz="2400" b="1" dirty="0">
                <a:solidFill>
                  <a:srgbClr val="00279F"/>
                </a:solidFill>
              </a:rPr>
              <a:t> </a:t>
            </a:r>
            <a:r>
              <a:rPr lang="en-US" sz="2400" b="1" i="1" dirty="0">
                <a:solidFill>
                  <a:srgbClr val="063DE8"/>
                </a:solidFill>
              </a:rPr>
              <a:t>matter</a:t>
            </a:r>
            <a:r>
              <a:rPr lang="en-US" sz="2400" b="1" dirty="0">
                <a:solidFill>
                  <a:srgbClr val="00279F"/>
                </a:solidFill>
              </a:rPr>
              <a:t> </a:t>
            </a:r>
            <a:r>
              <a:rPr lang="en-US" sz="2400" b="1" dirty="0"/>
              <a:t>density fluctuations.</a:t>
            </a:r>
            <a:endParaRPr lang="en-US" sz="2400" b="1" dirty="0">
              <a:solidFill>
                <a:srgbClr val="00279F"/>
              </a:solidFill>
            </a:endParaRPr>
          </a:p>
        </p:txBody>
      </p:sp>
      <p:sp>
        <p:nvSpPr>
          <p:cNvPr id="2481156" name="Rectangle 4"/>
          <p:cNvSpPr>
            <a:spLocks noChangeArrowheads="1"/>
          </p:cNvSpPr>
          <p:nvPr/>
        </p:nvSpPr>
        <p:spPr bwMode="auto">
          <a:xfrm>
            <a:off x="868583" y="1890791"/>
            <a:ext cx="85105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653" tIns="48326" rIns="96653" bIns="48326">
            <a:spAutoFit/>
          </a:bodyPr>
          <a:lstStyle/>
          <a:p>
            <a:pPr defTabSz="966788"/>
            <a:r>
              <a:rPr lang="en-US" sz="2400" b="1" i="1" dirty="0"/>
              <a:t>Baryon acoustic oscillations</a:t>
            </a:r>
            <a:r>
              <a:rPr lang="en-US" sz="2400" b="1" dirty="0">
                <a:solidFill>
                  <a:srgbClr val="00279F"/>
                </a:solidFill>
              </a:rPr>
              <a:t> = patterned distribution of galaxies on very large scales (~150 </a:t>
            </a:r>
            <a:r>
              <a:rPr lang="en-US" sz="2400" b="1" dirty="0" err="1">
                <a:solidFill>
                  <a:srgbClr val="00279F"/>
                </a:solidFill>
              </a:rPr>
              <a:t>Mpc</a:t>
            </a:r>
            <a:r>
              <a:rPr lang="en-US" sz="2400" b="1" dirty="0">
                <a:solidFill>
                  <a:srgbClr val="00279F"/>
                </a:solidFill>
              </a:rPr>
              <a:t>). </a:t>
            </a:r>
          </a:p>
        </p:txBody>
      </p:sp>
      <p:sp>
        <p:nvSpPr>
          <p:cNvPr id="2481157" name="Rectangle 5"/>
          <p:cNvSpPr>
            <a:spLocks noChangeArrowheads="1"/>
          </p:cNvSpPr>
          <p:nvPr/>
        </p:nvSpPr>
        <p:spPr bwMode="auto">
          <a:xfrm>
            <a:off x="510592" y="828149"/>
            <a:ext cx="9090608" cy="100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6661" tIns="48331" rIns="96661" bIns="48331">
            <a:spAutoFit/>
          </a:bodyPr>
          <a:lstStyle/>
          <a:p>
            <a:pPr defTabSz="966788"/>
            <a:r>
              <a:rPr lang="en-US" sz="2100" b="1" dirty="0"/>
              <a:t>In the beginning...</a:t>
            </a:r>
            <a:r>
              <a:rPr lang="en-US" sz="2700" b="1" dirty="0">
                <a:solidFill>
                  <a:srgbClr val="00279F"/>
                </a:solidFill>
              </a:rPr>
              <a:t> </a:t>
            </a:r>
            <a:r>
              <a:rPr lang="en-US" sz="1600" b="1" dirty="0" smtClean="0">
                <a:solidFill>
                  <a:srgbClr val="00279F"/>
                </a:solidFill>
              </a:rPr>
              <a:t>Photons tightly </a:t>
            </a:r>
            <a:r>
              <a:rPr lang="en-US" sz="1600" b="1" dirty="0">
                <a:solidFill>
                  <a:schemeClr val="accent2"/>
                </a:solidFill>
              </a:rPr>
              <a:t>coupled</a:t>
            </a:r>
            <a:r>
              <a:rPr lang="en-US" sz="1600" b="1" dirty="0">
                <a:solidFill>
                  <a:srgbClr val="00279F"/>
                </a:solidFill>
              </a:rPr>
              <a:t> </a:t>
            </a:r>
            <a:r>
              <a:rPr lang="en-US" sz="1600" b="1" dirty="0" smtClean="0">
                <a:solidFill>
                  <a:srgbClr val="00279F"/>
                </a:solidFill>
              </a:rPr>
              <a:t>with baryons. </a:t>
            </a:r>
            <a:r>
              <a:rPr lang="en-US" sz="1600" b="1" dirty="0" smtClean="0">
                <a:solidFill>
                  <a:schemeClr val="accent2"/>
                </a:solidFill>
              </a:rPr>
              <a:t>Density </a:t>
            </a:r>
            <a:r>
              <a:rPr lang="en-US" sz="1600" b="1" dirty="0">
                <a:solidFill>
                  <a:schemeClr val="accent2"/>
                </a:solidFill>
              </a:rPr>
              <a:t>perturbations</a:t>
            </a:r>
            <a:r>
              <a:rPr lang="en-US" sz="1600" b="1" dirty="0">
                <a:solidFill>
                  <a:srgbClr val="00279F"/>
                </a:solidFill>
              </a:rPr>
              <a:t> in one would cause perturbations in the other, but </a:t>
            </a:r>
            <a:r>
              <a:rPr lang="en-US" sz="1600" b="1" dirty="0" smtClean="0">
                <a:solidFill>
                  <a:srgbClr val="00279F"/>
                </a:solidFill>
              </a:rPr>
              <a:t>they </a:t>
            </a:r>
            <a:r>
              <a:rPr lang="en-US" sz="1600" b="1" dirty="0" err="1">
                <a:solidFill>
                  <a:srgbClr val="00279F"/>
                </a:solidFill>
              </a:rPr>
              <a:t>couldn</a:t>
            </a:r>
            <a:r>
              <a:rPr lang="ja-JP" altLang="en-US" sz="1600" b="1" dirty="0">
                <a:solidFill>
                  <a:srgbClr val="00279F"/>
                </a:solidFill>
                <a:latin typeface="Arial"/>
              </a:rPr>
              <a:t>’</a:t>
            </a:r>
            <a:r>
              <a:rPr lang="en-US" sz="1600" b="1" dirty="0">
                <a:solidFill>
                  <a:srgbClr val="00279F"/>
                </a:solidFill>
              </a:rPr>
              <a:t>t grow - merely </a:t>
            </a:r>
            <a:r>
              <a:rPr lang="en-US" sz="1600" b="1" dirty="0" smtClean="0">
                <a:solidFill>
                  <a:schemeClr val="hlink"/>
                </a:solidFill>
              </a:rPr>
              <a:t>oscillated </a:t>
            </a:r>
            <a:r>
              <a:rPr lang="en-US" sz="1600" b="1" dirty="0">
                <a:solidFill>
                  <a:srgbClr val="00279F"/>
                </a:solidFill>
              </a:rPr>
              <a:t>on </a:t>
            </a:r>
            <a:r>
              <a:rPr lang="en-US" sz="1600" b="1" dirty="0" smtClean="0">
                <a:solidFill>
                  <a:srgbClr val="00279F"/>
                </a:solidFill>
              </a:rPr>
              <a:t>scales </a:t>
            </a:r>
            <a:r>
              <a:rPr lang="en-US" sz="1600" b="1" dirty="0">
                <a:solidFill>
                  <a:srgbClr val="00279F"/>
                </a:solidFill>
              </a:rPr>
              <a:t>set by the </a:t>
            </a:r>
            <a:r>
              <a:rPr lang="en-US" sz="1600" b="1" dirty="0">
                <a:solidFill>
                  <a:schemeClr val="accent2"/>
                </a:solidFill>
              </a:rPr>
              <a:t>sound horizon</a:t>
            </a:r>
            <a:r>
              <a:rPr lang="en-US" sz="1600" b="1" dirty="0" smtClean="0">
                <a:solidFill>
                  <a:srgbClr val="00279F"/>
                </a:solidFill>
              </a:rPr>
              <a:t>.  Then swift decoupling so the </a:t>
            </a:r>
            <a:r>
              <a:rPr lang="en-US" sz="1600" b="1" dirty="0">
                <a:solidFill>
                  <a:srgbClr val="00279F"/>
                </a:solidFill>
              </a:rPr>
              <a:t>perturbations were preserved. </a:t>
            </a:r>
          </a:p>
        </p:txBody>
      </p:sp>
      <p:grpSp>
        <p:nvGrpSpPr>
          <p:cNvPr id="2481158" name="Group 6"/>
          <p:cNvGrpSpPr>
            <a:grpSpLocks/>
          </p:cNvGrpSpPr>
          <p:nvPr/>
        </p:nvGrpSpPr>
        <p:grpSpPr bwMode="auto">
          <a:xfrm>
            <a:off x="5170410" y="2986772"/>
            <a:ext cx="4357688" cy="3381375"/>
            <a:chOff x="3120" y="1603"/>
            <a:chExt cx="2614" cy="1997"/>
          </a:xfrm>
        </p:grpSpPr>
        <p:pic>
          <p:nvPicPr>
            <p:cNvPr id="248115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603"/>
              <a:ext cx="2614" cy="1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81160" name="Rectangle 8"/>
            <p:cNvSpPr>
              <a:spLocks noChangeArrowheads="1"/>
            </p:cNvSpPr>
            <p:nvPr/>
          </p:nvSpPr>
          <p:spPr bwMode="auto">
            <a:xfrm>
              <a:off x="5213" y="1716"/>
              <a:ext cx="4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661" tIns="48331" rIns="96661" bIns="48331">
              <a:spAutoFit/>
            </a:bodyPr>
            <a:lstStyle/>
            <a:p>
              <a:pPr defTabSz="966788">
                <a:spcBef>
                  <a:spcPct val="0"/>
                </a:spcBef>
              </a:pPr>
              <a:r>
                <a:rPr lang="en-US" sz="1500" b="1">
                  <a:solidFill>
                    <a:schemeClr val="hlink"/>
                  </a:solidFill>
                  <a:latin typeface="Courier" charset="0"/>
                </a:rPr>
                <a:t>(CMB)</a:t>
              </a:r>
              <a:endParaRPr lang="en-US" sz="1700" b="1">
                <a:solidFill>
                  <a:schemeClr val="accent2"/>
                </a:solidFill>
              </a:endParaRPr>
            </a:p>
          </p:txBody>
        </p:sp>
      </p:grpSp>
      <p:sp>
        <p:nvSpPr>
          <p:cNvPr id="2481163" name="Line 11"/>
          <p:cNvSpPr>
            <a:spLocks noChangeShapeType="1"/>
          </p:cNvSpPr>
          <p:nvPr/>
        </p:nvSpPr>
        <p:spPr bwMode="auto">
          <a:xfrm flipV="1">
            <a:off x="4949279" y="4121910"/>
            <a:ext cx="531403" cy="232436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1164" name="Line 12"/>
          <p:cNvSpPr>
            <a:spLocks noChangeShapeType="1"/>
          </p:cNvSpPr>
          <p:nvPr/>
        </p:nvSpPr>
        <p:spPr bwMode="auto">
          <a:xfrm>
            <a:off x="4960938" y="4470400"/>
            <a:ext cx="512502" cy="226649"/>
          </a:xfrm>
          <a:prstGeom prst="line">
            <a:avLst/>
          </a:prstGeom>
          <a:noFill/>
          <a:ln w="19050">
            <a:solidFill>
              <a:srgbClr val="063DE8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1165" name="Rectangle 13"/>
          <p:cNvSpPr>
            <a:spLocks noChangeArrowheads="1"/>
          </p:cNvSpPr>
          <p:nvPr/>
        </p:nvSpPr>
        <p:spPr bwMode="auto">
          <a:xfrm>
            <a:off x="8718523" y="2825958"/>
            <a:ext cx="801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latin typeface="Times New Roman" charset="0"/>
              </a:rPr>
              <a:t>M. White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" y="2766025"/>
            <a:ext cx="1701396" cy="172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6" y="4621154"/>
            <a:ext cx="1668905" cy="168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11"/>
          <p:cNvSpPr>
            <a:spLocks noChangeShapeType="1"/>
          </p:cNvSpPr>
          <p:nvPr/>
        </p:nvSpPr>
        <p:spPr bwMode="auto">
          <a:xfrm flipH="1" flipV="1">
            <a:off x="1416611" y="3898182"/>
            <a:ext cx="538300" cy="28890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H="1">
            <a:off x="1377533" y="4857277"/>
            <a:ext cx="570414" cy="164443"/>
          </a:xfrm>
          <a:prstGeom prst="line">
            <a:avLst/>
          </a:prstGeom>
          <a:noFill/>
          <a:ln w="19050">
            <a:solidFill>
              <a:srgbClr val="063DE8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5"/>
          <p:cNvSpPr>
            <a:spLocks/>
          </p:cNvSpPr>
          <p:nvPr/>
        </p:nvSpPr>
        <p:spPr bwMode="auto">
          <a:xfrm>
            <a:off x="889911" y="3667471"/>
            <a:ext cx="140643" cy="142875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Oval 3"/>
          <p:cNvSpPr>
            <a:spLocks/>
          </p:cNvSpPr>
          <p:nvPr/>
        </p:nvSpPr>
        <p:spPr bwMode="auto">
          <a:xfrm>
            <a:off x="859736" y="5080339"/>
            <a:ext cx="202881" cy="203097"/>
          </a:xfrm>
          <a:prstGeom prst="ellipse">
            <a:avLst/>
          </a:prstGeom>
          <a:noFill/>
          <a:ln w="38100" cap="flat">
            <a:solidFill>
              <a:srgbClr val="063DE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02820" y="6393483"/>
            <a:ext cx="6583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Angular</a:t>
            </a:r>
            <a:r>
              <a:rPr lang="en-US" sz="2400" b="1" dirty="0" smtClean="0">
                <a:solidFill>
                  <a:srgbClr val="00279F"/>
                </a:solidFill>
              </a:rPr>
              <a:t> separation </a:t>
            </a:r>
            <a:r>
              <a:rPr lang="en-US" sz="2400" b="1" dirty="0" smtClean="0">
                <a:solidFill>
                  <a:srgbClr val="00279F"/>
                </a:solidFill>
                <a:sym typeface="Wingdings"/>
              </a:rPr>
              <a:t> angular distance </a:t>
            </a:r>
            <a:r>
              <a:rPr lang="en-US" sz="2400" b="1" dirty="0" smtClean="0">
                <a:solidFill>
                  <a:srgbClr val="00AE00"/>
                </a:solidFill>
                <a:sym typeface="Wingdings"/>
              </a:rPr>
              <a:t>d(z)</a:t>
            </a:r>
            <a:r>
              <a:rPr lang="en-US" sz="2400" b="1" dirty="0" smtClean="0">
                <a:solidFill>
                  <a:srgbClr val="00279F"/>
                </a:solidFill>
                <a:sym typeface="Wingdings"/>
              </a:rPr>
              <a:t>     </a:t>
            </a:r>
            <a:r>
              <a:rPr lang="en-US" sz="2400" b="1" dirty="0" smtClean="0">
                <a:solidFill>
                  <a:srgbClr val="00AE00"/>
                </a:solidFill>
                <a:sym typeface="Wingdings"/>
              </a:rPr>
              <a:t>Radial</a:t>
            </a:r>
            <a:r>
              <a:rPr lang="en-US" sz="2400" b="1" dirty="0" smtClean="0">
                <a:solidFill>
                  <a:srgbClr val="00279F"/>
                </a:solidFill>
                <a:sym typeface="Wingdings"/>
              </a:rPr>
              <a:t> distance in z  expansion rate </a:t>
            </a:r>
            <a:r>
              <a:rPr lang="en-US" sz="2400" b="1" dirty="0" smtClean="0">
                <a:solidFill>
                  <a:srgbClr val="00AE00"/>
                </a:solidFill>
                <a:sym typeface="Wingdings"/>
              </a:rPr>
              <a:t>H(z)</a:t>
            </a:r>
            <a:r>
              <a:rPr lang="en-US" sz="2400" b="1" dirty="0" smtClean="0">
                <a:solidFill>
                  <a:srgbClr val="00279F"/>
                </a:solidFill>
                <a:sym typeface="Wingding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2175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893B66-1DF6-C747-AFC8-5A26D4CD3C3B}" type="slidenum">
              <a:rPr lang="en-US" sz="1400">
                <a:solidFill>
                  <a:schemeClr val="bg1"/>
                </a:solidFill>
              </a:rPr>
              <a:pPr/>
              <a:t>51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113986" name="Rectangle 2"/>
          <p:cNvSpPr>
            <a:spLocks noChangeArrowheads="1"/>
          </p:cNvSpPr>
          <p:nvPr/>
        </p:nvSpPr>
        <p:spPr bwMode="auto">
          <a:xfrm>
            <a:off x="1690688" y="161925"/>
            <a:ext cx="6215062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  <a:defRPr/>
            </a:pP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Cosmic Background Radiation</a:t>
            </a:r>
            <a:endParaRPr lang="en-US" sz="3600" b="1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452438" y="1066800"/>
            <a:ext cx="8483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279F"/>
                </a:solidFill>
              </a:rPr>
              <a:t>The cosmic microwave background radiation (</a:t>
            </a:r>
            <a:r>
              <a:rPr lang="en-US" b="1">
                <a:solidFill>
                  <a:schemeClr val="accent2"/>
                </a:solidFill>
              </a:rPr>
              <a:t>CMB</a:t>
            </a:r>
            <a:r>
              <a:rPr lang="en-US" b="1">
                <a:solidFill>
                  <a:srgbClr val="00279F"/>
                </a:solidFill>
              </a:rPr>
              <a:t>) tells us that the early universe was very hot and dense - in thermal equilibrium. </a:t>
            </a:r>
          </a:p>
        </p:txBody>
      </p:sp>
      <p:pic>
        <p:nvPicPr>
          <p:cNvPr id="74756" name="Picture 4" descr="cobe3p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37"/>
          <a:stretch/>
        </p:blipFill>
        <p:spPr bwMode="auto">
          <a:xfrm>
            <a:off x="5492750" y="2675786"/>
            <a:ext cx="3001963" cy="155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528638" y="3441700"/>
            <a:ext cx="4654550" cy="35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79F"/>
                </a:solidFill>
              </a:rPr>
              <a:t>But the CMB also gives us clues to the source of all structure in the universe, tiny variations generated in the first fraction of a second by </a:t>
            </a:r>
            <a:r>
              <a:rPr lang="en-US" b="1" dirty="0" smtClean="0">
                <a:solidFill>
                  <a:schemeClr val="accent2"/>
                </a:solidFill>
              </a:rPr>
              <a:t>inflation </a:t>
            </a:r>
            <a:r>
              <a:rPr lang="en-US" b="1" dirty="0" smtClean="0"/>
              <a:t>– cosmic acceleration just after the Big Bang</a:t>
            </a:r>
            <a:r>
              <a:rPr lang="en-US" b="1" dirty="0" smtClean="0">
                <a:solidFill>
                  <a:srgbClr val="00279F"/>
                </a:solidFill>
              </a:rPr>
              <a:t>. </a:t>
            </a:r>
            <a:endParaRPr lang="en-US" b="1" dirty="0">
              <a:solidFill>
                <a:srgbClr val="00279F"/>
              </a:solidFill>
            </a:endParaRPr>
          </a:p>
        </p:txBody>
      </p:sp>
      <p:pic>
        <p:nvPicPr>
          <p:cNvPr id="7" name="Picture 4" descr="cobe3p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63"/>
          <a:stretch/>
        </p:blipFill>
        <p:spPr bwMode="auto">
          <a:xfrm>
            <a:off x="5488363" y="4751352"/>
            <a:ext cx="3001963" cy="155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9E9435-FCE6-F243-B11E-20E5B11DA8CE}" type="slidenum">
              <a:rPr lang="en-US" sz="1400">
                <a:solidFill>
                  <a:schemeClr val="bg1"/>
                </a:solidFill>
              </a:rPr>
              <a:pPr/>
              <a:t>52</a:t>
            </a:fld>
            <a:endParaRPr lang="en-US" sz="1400">
              <a:solidFill>
                <a:schemeClr val="bg1"/>
              </a:solidFill>
            </a:endParaRPr>
          </a:p>
        </p:txBody>
      </p:sp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720725" y="1463675"/>
            <a:ext cx="7600950" cy="3332163"/>
            <a:chOff x="432" y="864"/>
            <a:chExt cx="4560" cy="1968"/>
          </a:xfrm>
        </p:grpSpPr>
        <p:pic>
          <p:nvPicPr>
            <p:cNvPr id="7885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1" t="7259" r="3751" b="3226"/>
            <a:stretch>
              <a:fillRect/>
            </a:stretch>
          </p:blipFill>
          <p:spPr bwMode="auto">
            <a:xfrm>
              <a:off x="1056" y="864"/>
              <a:ext cx="393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60" name="Rectangle 4"/>
            <p:cNvSpPr>
              <a:spLocks noChangeArrowheads="1"/>
            </p:cNvSpPr>
            <p:nvPr/>
          </p:nvSpPr>
          <p:spPr bwMode="auto">
            <a:xfrm>
              <a:off x="432" y="960"/>
              <a:ext cx="578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661" tIns="48331" rIns="96661" bIns="48331">
              <a:spAutoFit/>
            </a:bodyPr>
            <a:lstStyle/>
            <a:p>
              <a:pPr defTabSz="966788">
                <a:spcBef>
                  <a:spcPct val="0"/>
                </a:spcBef>
              </a:pPr>
              <a:r>
                <a:rPr lang="en-US" sz="2100" b="1">
                  <a:solidFill>
                    <a:srgbClr val="052EB1"/>
                  </a:solidFill>
                </a:rPr>
                <a:t>COBE</a:t>
              </a:r>
              <a:endParaRPr lang="en-US" sz="2500" b="1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760538" y="1463675"/>
            <a:ext cx="7599362" cy="3371850"/>
            <a:chOff x="1056" y="864"/>
            <a:chExt cx="4559" cy="1992"/>
          </a:xfrm>
        </p:grpSpPr>
        <p:pic>
          <p:nvPicPr>
            <p:cNvPr id="78857" name="Picture 6" descr="w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864"/>
              <a:ext cx="3984" cy="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58" name="Rectangle 7"/>
            <p:cNvSpPr>
              <a:spLocks noChangeArrowheads="1"/>
            </p:cNvSpPr>
            <p:nvPr/>
          </p:nvSpPr>
          <p:spPr bwMode="auto">
            <a:xfrm>
              <a:off x="4992" y="960"/>
              <a:ext cx="62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661" tIns="48331" rIns="96661" bIns="48331">
              <a:spAutoFit/>
            </a:bodyPr>
            <a:lstStyle/>
            <a:p>
              <a:pPr defTabSz="966788">
                <a:spcBef>
                  <a:spcPct val="0"/>
                </a:spcBef>
              </a:pPr>
              <a:r>
                <a:rPr lang="en-US" sz="2100" b="1">
                  <a:solidFill>
                    <a:srgbClr val="052EB1"/>
                  </a:solidFill>
                </a:rPr>
                <a:t>WMAP</a:t>
              </a:r>
              <a:endParaRPr lang="en-US" sz="2500" b="1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39763" y="1443038"/>
            <a:ext cx="7761287" cy="3768725"/>
            <a:chOff x="384" y="852"/>
            <a:chExt cx="4656" cy="2226"/>
          </a:xfrm>
        </p:grpSpPr>
        <p:pic>
          <p:nvPicPr>
            <p:cNvPr id="7885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852"/>
              <a:ext cx="3984" cy="2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56" name="Rectangle 10"/>
            <p:cNvSpPr>
              <a:spLocks noChangeArrowheads="1"/>
            </p:cNvSpPr>
            <p:nvPr/>
          </p:nvSpPr>
          <p:spPr bwMode="auto">
            <a:xfrm>
              <a:off x="384" y="2832"/>
              <a:ext cx="63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661" tIns="48331" rIns="96661" bIns="48331">
              <a:spAutoFit/>
            </a:bodyPr>
            <a:lstStyle/>
            <a:p>
              <a:pPr defTabSz="966788">
                <a:spcBef>
                  <a:spcPct val="0"/>
                </a:spcBef>
              </a:pPr>
              <a:r>
                <a:rPr lang="en-US" sz="2100" b="1">
                  <a:solidFill>
                    <a:srgbClr val="052EB1"/>
                  </a:solidFill>
                </a:rPr>
                <a:t>Planck</a:t>
              </a:r>
              <a:endParaRPr lang="en-US" sz="2500" b="1"/>
            </a:p>
          </p:txBody>
        </p:sp>
      </p:grpSp>
      <p:sp>
        <p:nvSpPr>
          <p:cNvPr id="3095563" name="Rectangle 11"/>
          <p:cNvSpPr>
            <a:spLocks noGrp="1" noChangeArrowheads="1"/>
          </p:cNvSpPr>
          <p:nvPr>
            <p:ph type="title"/>
          </p:nvPr>
        </p:nvSpPr>
        <p:spPr>
          <a:xfrm>
            <a:off x="977900" y="160338"/>
            <a:ext cx="6929438" cy="560387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Times New Roman" charset="0"/>
              </a:rPr>
              <a:t>What do we see in the CMB?</a:t>
            </a:r>
            <a:endParaRPr lang="en-US">
              <a:latin typeface="Times New Roman" charset="0"/>
            </a:endParaRPr>
          </a:p>
        </p:txBody>
      </p:sp>
      <p:sp>
        <p:nvSpPr>
          <p:cNvPr id="78854" name="Rectangle 12"/>
          <p:cNvSpPr>
            <a:spLocks noChangeArrowheads="1"/>
          </p:cNvSpPr>
          <p:nvPr/>
        </p:nvSpPr>
        <p:spPr bwMode="auto">
          <a:xfrm>
            <a:off x="1498600" y="5667375"/>
            <a:ext cx="77597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</a:pPr>
            <a:r>
              <a:rPr lang="en-US" b="1"/>
              <a:t>A view of the universe 99.997% of the way back toward the Big Bang - and much more.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A785E2-F348-1D4D-B56A-F6C6FFB0B415}" type="slidenum">
              <a:rPr lang="en-US" sz="1400">
                <a:solidFill>
                  <a:schemeClr val="bg1"/>
                </a:solidFill>
              </a:rPr>
              <a:pPr/>
              <a:t>53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118082" name="Rectangle 2"/>
          <p:cNvSpPr>
            <a:spLocks noChangeArrowheads="1"/>
          </p:cNvSpPr>
          <p:nvPr/>
        </p:nvSpPr>
        <p:spPr bwMode="auto">
          <a:xfrm>
            <a:off x="2206625" y="150813"/>
            <a:ext cx="4537075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  <a:defRPr/>
            </a:pP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Mapping the Universe</a:t>
            </a:r>
            <a:endParaRPr lang="en-US" sz="3600" b="1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452438" y="1066800"/>
            <a:ext cx="89201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79F"/>
                </a:solidFill>
              </a:rPr>
              <a:t>Remember, this is a picture of the whole universe the way it was </a:t>
            </a:r>
            <a:r>
              <a:rPr lang="en-US" b="1" dirty="0">
                <a:solidFill>
                  <a:schemeClr val="accent2"/>
                </a:solidFill>
              </a:rPr>
              <a:t>380,000 years</a:t>
            </a:r>
            <a:r>
              <a:rPr lang="en-US" b="1" dirty="0">
                <a:solidFill>
                  <a:srgbClr val="00279F"/>
                </a:solidFill>
              </a:rPr>
              <a:t> after the Big Bang!</a:t>
            </a:r>
          </a:p>
        </p:txBody>
      </p:sp>
      <p:pic>
        <p:nvPicPr>
          <p:cNvPr id="70661" name="wmap_movie.gif" descr="/Users/elinder/presentations/wmap_movie.gif">
            <a:hlinkClick r:id="" action="ppaction://ole?verb=0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2984500"/>
            <a:ext cx="24987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0" fill="hold"/>
                                        <p:tgtEl>
                                          <p:spTgt spid="706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066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0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06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1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54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Think About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065" y="3560881"/>
            <a:ext cx="8870225" cy="830997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Exercise 2</a:t>
            </a:r>
            <a:r>
              <a:rPr lang="en-US" sz="2400" b="1" dirty="0" smtClean="0"/>
              <a:t>: </a:t>
            </a:r>
            <a:r>
              <a:rPr lang="en-US" sz="2400" b="1" dirty="0"/>
              <a:t>Show that    </a:t>
            </a:r>
            <a:r>
              <a:rPr lang="en-US" sz="2400" b="1" dirty="0" smtClean="0"/>
              <a:t> = </a:t>
            </a:r>
            <a:r>
              <a:rPr lang="en-US" sz="2400" b="1" dirty="0"/>
              <a:t>0 is equivalent to a flat (</a:t>
            </a:r>
            <a:r>
              <a:rPr lang="en-US" sz="2400" b="1" dirty="0" err="1"/>
              <a:t>Minkowski</a:t>
            </a:r>
            <a:r>
              <a:rPr lang="en-US" sz="2400" b="1" dirty="0"/>
              <a:t>) </a:t>
            </a:r>
            <a:r>
              <a:rPr lang="en-US" sz="2400" b="1" dirty="0" err="1"/>
              <a:t>spacetime</a:t>
            </a:r>
            <a:r>
              <a:rPr lang="en-US" sz="2400" b="1" dirty="0" smtClean="0"/>
              <a:t>. </a:t>
            </a:r>
            <a:r>
              <a:rPr lang="en-US" sz="2000" b="1" dirty="0" smtClean="0"/>
              <a:t>[Not as easy as it may look!]</a:t>
            </a:r>
            <a:endParaRPr lang="en-US" sz="2000" b="1" dirty="0"/>
          </a:p>
        </p:txBody>
      </p:sp>
      <p:pic>
        <p:nvPicPr>
          <p:cNvPr id="5" name="Picture 4" descr="ddo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84" y="3606965"/>
            <a:ext cx="282362" cy="354762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1100" y="1135546"/>
            <a:ext cx="8875191" cy="2246769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Exercise 1</a:t>
            </a:r>
            <a:r>
              <a:rPr lang="en-US" b="1" dirty="0" smtClean="0"/>
              <a:t>:  Since the scale factor changes with time, a(t), the expansion rate H also changes with time. </a:t>
            </a:r>
            <a:r>
              <a:rPr lang="en-US" b="1" dirty="0"/>
              <a:t>Show </a:t>
            </a:r>
            <a:r>
              <a:rPr lang="en-US" b="1" dirty="0" smtClean="0"/>
              <a:t>that the </a:t>
            </a:r>
            <a:r>
              <a:rPr lang="en-US" b="1" dirty="0"/>
              <a:t>sign of </a:t>
            </a:r>
            <a:r>
              <a:rPr lang="en-US" b="1" dirty="0" smtClean="0"/>
              <a:t>redshift </a:t>
            </a:r>
            <a:r>
              <a:rPr lang="en-US" b="1" dirty="0"/>
              <a:t>drift </a:t>
            </a:r>
            <a:r>
              <a:rPr lang="en-US" b="1" dirty="0" smtClean="0"/>
              <a:t>				</a:t>
            </a:r>
            <a:r>
              <a:rPr lang="en-US" b="1" dirty="0" err="1" smtClean="0"/>
              <a:t>dz</a:t>
            </a:r>
            <a:r>
              <a:rPr lang="en-US" b="1" dirty="0" smtClean="0"/>
              <a:t>/dt</a:t>
            </a:r>
            <a:r>
              <a:rPr lang="en-US" b="1" baseline="-25000" dirty="0" smtClean="0"/>
              <a:t>0</a:t>
            </a:r>
            <a:r>
              <a:rPr lang="en-US" b="1" dirty="0" smtClean="0"/>
              <a:t>=d[a(t</a:t>
            </a:r>
            <a:r>
              <a:rPr lang="en-US" b="1" baseline="-25000" dirty="0" smtClean="0"/>
              <a:t>0</a:t>
            </a:r>
            <a:r>
              <a:rPr lang="en-US" b="1" dirty="0" smtClean="0"/>
              <a:t>)/a(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e</a:t>
            </a:r>
            <a:r>
              <a:rPr lang="en-US" b="1" dirty="0" smtClean="0"/>
              <a:t>)]/dt</a:t>
            </a:r>
            <a:r>
              <a:rPr lang="en-US" b="1" baseline="-25000" dirty="0" smtClean="0"/>
              <a:t>0</a:t>
            </a:r>
            <a:r>
              <a:rPr lang="en-US" b="1" dirty="0" smtClean="0"/>
              <a:t> 			   gives </a:t>
            </a:r>
            <a:r>
              <a:rPr lang="en-US" b="1" dirty="0"/>
              <a:t>the sign of </a:t>
            </a:r>
            <a:r>
              <a:rPr lang="en-US" b="1" dirty="0" smtClean="0"/>
              <a:t>acceleration </a:t>
            </a:r>
            <a:r>
              <a:rPr lang="en-US" sz="2000" b="1" dirty="0" smtClean="0"/>
              <a:t>(and write in terms of H)</a:t>
            </a:r>
            <a:r>
              <a:rPr lang="en-US" b="1" dirty="0" smtClean="0"/>
              <a:t>.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87902" y="4572988"/>
            <a:ext cx="8913878" cy="1304973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Exercise 3</a:t>
            </a:r>
            <a:r>
              <a:rPr lang="en-US" sz="2400" b="1" dirty="0" smtClean="0"/>
              <a:t>: Solve the dynamics for a DBI scalar field</a:t>
            </a:r>
          </a:p>
          <a:p>
            <a:pPr>
              <a:lnSpc>
                <a:spcPct val="70000"/>
              </a:lnSpc>
            </a:pPr>
            <a:endParaRPr lang="en-US" sz="2400" b="1" dirty="0"/>
          </a:p>
          <a:p>
            <a:pPr>
              <a:lnSpc>
                <a:spcPct val="50000"/>
              </a:lnSpc>
            </a:pPr>
            <a:r>
              <a:rPr lang="en-US" sz="2400" b="1" dirty="0" smtClean="0"/>
              <a:t> </a:t>
            </a:r>
            <a:endParaRPr lang="en-US" sz="1200" b="1" dirty="0"/>
          </a:p>
        </p:txBody>
      </p:sp>
      <p:pic>
        <p:nvPicPr>
          <p:cNvPr id="10" name="Picture 9" descr="DBIh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5"/>
          <a:stretch/>
        </p:blipFill>
        <p:spPr>
          <a:xfrm>
            <a:off x="4569234" y="5032951"/>
            <a:ext cx="4042610" cy="766015"/>
          </a:xfrm>
          <a:prstGeom prst="rect">
            <a:avLst/>
          </a:prstGeom>
        </p:spPr>
      </p:pic>
      <p:pic>
        <p:nvPicPr>
          <p:cNvPr id="11" name="Picture 10" descr="DBIh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t="1083" r="28728" b="68551"/>
          <a:stretch/>
        </p:blipFill>
        <p:spPr>
          <a:xfrm>
            <a:off x="929335" y="5125867"/>
            <a:ext cx="2602141" cy="4645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7902" y="6021956"/>
            <a:ext cx="8898389" cy="1200328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Exercise 4</a:t>
            </a:r>
            <a:r>
              <a:rPr lang="en-US" sz="2400" b="1" dirty="0" smtClean="0"/>
              <a:t>: Put a fundamental scale in the </a:t>
            </a:r>
            <a:r>
              <a:rPr lang="en-US" sz="2400" b="1" dirty="0" err="1" smtClean="0"/>
              <a:t>Friedmann</a:t>
            </a:r>
            <a:r>
              <a:rPr lang="en-US" sz="2400" b="1" dirty="0" smtClean="0"/>
              <a:t> equation for H(a), say as a power law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δ</a:t>
            </a:r>
            <a:r>
              <a:rPr lang="en-US" sz="2400" b="1" dirty="0" smtClean="0"/>
              <a:t>H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=(H/</a:t>
            </a:r>
            <a:r>
              <a:rPr lang="en-US" sz="2400" b="1" dirty="0" err="1" smtClean="0"/>
              <a:t>r</a:t>
            </a:r>
            <a:r>
              <a:rPr lang="en-US" sz="2400" b="1" baseline="-25000" dirty="0" err="1" smtClean="0"/>
              <a:t>c</a:t>
            </a:r>
            <a:r>
              <a:rPr lang="en-US" sz="2400" b="1" dirty="0" smtClean="0"/>
              <a:t>)</a:t>
            </a:r>
            <a:r>
              <a:rPr lang="en-US" sz="2400" b="1" baseline="30000" dirty="0" smtClean="0"/>
              <a:t>n</a:t>
            </a:r>
            <a:r>
              <a:rPr lang="en-US" sz="2400" b="1" dirty="0" smtClean="0"/>
              <a:t>.  What is w(a) and the early/late time behavior?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880801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55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Further Reading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2515" y="1111365"/>
            <a:ext cx="8434387" cy="313932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79F"/>
                </a:solidFill>
              </a:rPr>
              <a:t>For more </a:t>
            </a:r>
            <a:r>
              <a:rPr lang="en-US" b="1" dirty="0" smtClean="0">
                <a:solidFill>
                  <a:srgbClr val="00279F"/>
                </a:solidFill>
              </a:rPr>
              <a:t>cosmic acceleration resources</a:t>
            </a:r>
            <a:r>
              <a:rPr lang="en-US" b="1" dirty="0">
                <a:solidFill>
                  <a:srgbClr val="00279F"/>
                </a:solidFill>
              </a:rPr>
              <a:t>, see</a:t>
            </a:r>
            <a:r>
              <a:rPr lang="en-US" sz="2000" b="1" dirty="0">
                <a:solidFill>
                  <a:srgbClr val="00279F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00279F"/>
                </a:solidFill>
                <a:hlinkClick r:id="rId3"/>
              </a:rPr>
              <a:t>http://supernova.lbl.gov/~evlinder/scires.html</a:t>
            </a:r>
            <a:r>
              <a:rPr lang="en-US" sz="2000" b="1" dirty="0">
                <a:solidFill>
                  <a:srgbClr val="00279F"/>
                </a:solidFill>
              </a:rPr>
              <a:t> 	</a:t>
            </a:r>
          </a:p>
          <a:p>
            <a:r>
              <a:rPr lang="en-US" sz="2000" b="1" i="1" dirty="0">
                <a:solidFill>
                  <a:srgbClr val="00279F"/>
                </a:solidFill>
              </a:rPr>
              <a:t>Resource Letter on Dark Energy</a:t>
            </a:r>
            <a:r>
              <a:rPr lang="en-US" sz="2000" b="1" dirty="0">
                <a:solidFill>
                  <a:srgbClr val="00279F"/>
                </a:solidFill>
              </a:rPr>
              <a:t> </a:t>
            </a:r>
            <a:r>
              <a:rPr lang="en-US" sz="2000" b="1" dirty="0">
                <a:solidFill>
                  <a:srgbClr val="00279F"/>
                </a:solidFill>
                <a:hlinkClick r:id="rId4"/>
              </a:rPr>
              <a:t>http://arxiv.org/abs/0705.4102</a:t>
            </a:r>
            <a:r>
              <a:rPr lang="en-US" sz="2000" b="1" dirty="0">
                <a:solidFill>
                  <a:srgbClr val="00279F"/>
                </a:solidFill>
              </a:rPr>
              <a:t> </a:t>
            </a:r>
          </a:p>
          <a:p>
            <a:r>
              <a:rPr lang="en-US" sz="2000" b="1" i="1" dirty="0">
                <a:solidFill>
                  <a:srgbClr val="00279F"/>
                </a:solidFill>
              </a:rPr>
              <a:t>Mapping the Cosmological Expansion</a:t>
            </a:r>
            <a:r>
              <a:rPr lang="en-US" sz="2000" b="1" dirty="0">
                <a:solidFill>
                  <a:srgbClr val="00279F"/>
                </a:solidFill>
              </a:rPr>
              <a:t> </a:t>
            </a:r>
            <a:r>
              <a:rPr lang="en-US" sz="2000" b="1" dirty="0">
                <a:solidFill>
                  <a:srgbClr val="00279F"/>
                </a:solidFill>
                <a:hlinkClick r:id="rId5"/>
              </a:rPr>
              <a:t>http://arxiv.org/abs/0801.2968</a:t>
            </a:r>
            <a:r>
              <a:rPr lang="en-US" sz="2000" b="1" dirty="0">
                <a:solidFill>
                  <a:srgbClr val="00279F"/>
                </a:solidFill>
              </a:rPr>
              <a:t> </a:t>
            </a:r>
          </a:p>
          <a:p>
            <a:r>
              <a:rPr lang="en-US" sz="2000" b="1" dirty="0" err="1">
                <a:solidFill>
                  <a:srgbClr val="00279F"/>
                </a:solidFill>
              </a:rPr>
              <a:t>Frieman</a:t>
            </a:r>
            <a:r>
              <a:rPr lang="en-US" sz="2000" b="1" dirty="0">
                <a:solidFill>
                  <a:srgbClr val="00279F"/>
                </a:solidFill>
              </a:rPr>
              <a:t>, Turner, </a:t>
            </a:r>
            <a:r>
              <a:rPr lang="en-US" sz="2000" b="1" dirty="0" err="1">
                <a:solidFill>
                  <a:srgbClr val="00279F"/>
                </a:solidFill>
              </a:rPr>
              <a:t>Huterer</a:t>
            </a:r>
            <a:r>
              <a:rPr lang="en-US" sz="2000" b="1" dirty="0">
                <a:solidFill>
                  <a:srgbClr val="00279F"/>
                </a:solidFill>
              </a:rPr>
              <a:t> 2008</a:t>
            </a:r>
            <a:r>
              <a:rPr lang="en-US" sz="2000" b="1" i="1" dirty="0">
                <a:solidFill>
                  <a:srgbClr val="00279F"/>
                </a:solidFill>
              </a:rPr>
              <a:t>, </a:t>
            </a:r>
            <a:r>
              <a:rPr lang="en-US" sz="2000" b="1" i="1" dirty="0"/>
              <a:t>Dark Energy and the Accelerating Universe</a:t>
            </a:r>
            <a:r>
              <a:rPr lang="en-US" sz="2000" b="1" i="1" dirty="0">
                <a:solidFill>
                  <a:srgbClr val="00279F"/>
                </a:solidFill>
              </a:rPr>
              <a:t>  </a:t>
            </a:r>
            <a:r>
              <a:rPr lang="en-US" sz="2000" b="1" dirty="0">
                <a:solidFill>
                  <a:srgbClr val="00279F"/>
                </a:solidFill>
                <a:hlinkClick r:id="rId6"/>
              </a:rPr>
              <a:t>http://arxiv.org/abs/</a:t>
            </a:r>
            <a:r>
              <a:rPr lang="en-US" sz="2000" b="1" dirty="0" smtClean="0">
                <a:solidFill>
                  <a:srgbClr val="00279F"/>
                </a:solidFill>
                <a:hlinkClick r:id="rId6"/>
              </a:rPr>
              <a:t>0803.0982</a:t>
            </a:r>
            <a:r>
              <a:rPr lang="en-US" sz="2000" b="1" dirty="0" smtClean="0">
                <a:solidFill>
                  <a:srgbClr val="00279F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00279F"/>
                </a:solidFill>
              </a:rPr>
              <a:t> </a:t>
            </a:r>
            <a:r>
              <a:rPr lang="en-US" sz="2000" b="1" dirty="0" smtClean="0">
                <a:solidFill>
                  <a:srgbClr val="00279F"/>
                </a:solidFill>
              </a:rPr>
              <a:t> and </a:t>
            </a:r>
            <a:r>
              <a:rPr lang="en-US" sz="2000" b="1" dirty="0">
                <a:solidFill>
                  <a:srgbClr val="00279F"/>
                </a:solidFill>
              </a:rPr>
              <a:t>the references cited therein.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4215" y="4396624"/>
            <a:ext cx="8434387" cy="12926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79F"/>
                </a:solidFill>
              </a:rPr>
              <a:t>For </a:t>
            </a:r>
            <a:r>
              <a:rPr lang="en-US" b="1" dirty="0" smtClean="0">
                <a:solidFill>
                  <a:srgbClr val="00279F"/>
                </a:solidFill>
              </a:rPr>
              <a:t>resources on dark </a:t>
            </a:r>
            <a:r>
              <a:rPr lang="en-US" b="1" dirty="0">
                <a:solidFill>
                  <a:srgbClr val="00279F"/>
                </a:solidFill>
              </a:rPr>
              <a:t>energy </a:t>
            </a:r>
            <a:r>
              <a:rPr lang="en-US" b="1" dirty="0" smtClean="0">
                <a:solidFill>
                  <a:srgbClr val="00279F"/>
                </a:solidFill>
              </a:rPr>
              <a:t>as a field, </a:t>
            </a:r>
            <a:r>
              <a:rPr lang="en-US" b="1" dirty="0">
                <a:solidFill>
                  <a:srgbClr val="00279F"/>
                </a:solidFill>
              </a:rPr>
              <a:t>see</a:t>
            </a:r>
            <a:r>
              <a:rPr lang="en-US" sz="2000" b="1" dirty="0">
                <a:solidFill>
                  <a:srgbClr val="00279F"/>
                </a:solidFill>
              </a:rPr>
              <a:t> 	</a:t>
            </a:r>
          </a:p>
          <a:p>
            <a:pPr algn="ctr"/>
            <a:r>
              <a:rPr lang="en-US" sz="2000" b="1" dirty="0" smtClean="0">
                <a:solidFill>
                  <a:srgbClr val="00279F"/>
                </a:solidFill>
              </a:rPr>
              <a:t>Copeland, Sami, </a:t>
            </a:r>
            <a:r>
              <a:rPr lang="en-US" sz="2000" b="1" dirty="0" err="1" smtClean="0">
                <a:solidFill>
                  <a:srgbClr val="00279F"/>
                </a:solidFill>
              </a:rPr>
              <a:t>Tsujikawa</a:t>
            </a:r>
            <a:r>
              <a:rPr lang="en-US" sz="2000" b="1" dirty="0" smtClean="0">
                <a:solidFill>
                  <a:srgbClr val="00279F"/>
                </a:solidFill>
              </a:rPr>
              <a:t> 2006</a:t>
            </a:r>
            <a:r>
              <a:rPr lang="en-US" sz="2000" b="1" i="1" dirty="0" smtClean="0">
                <a:solidFill>
                  <a:srgbClr val="00279F"/>
                </a:solidFill>
              </a:rPr>
              <a:t>, </a:t>
            </a:r>
            <a:r>
              <a:rPr lang="en-US" sz="2000" b="1" i="1" dirty="0" smtClean="0">
                <a:solidFill>
                  <a:srgbClr val="000000"/>
                </a:solidFill>
              </a:rPr>
              <a:t>Dynamics of Dark </a:t>
            </a:r>
            <a:r>
              <a:rPr lang="en-US" sz="2000" b="1" i="1" dirty="0">
                <a:solidFill>
                  <a:srgbClr val="000000"/>
                </a:solidFill>
              </a:rPr>
              <a:t>Energy</a:t>
            </a:r>
            <a:r>
              <a:rPr lang="en-US" sz="2000" b="1" dirty="0">
                <a:solidFill>
                  <a:srgbClr val="00279F"/>
                </a:solidFill>
              </a:rPr>
              <a:t> </a:t>
            </a:r>
            <a:r>
              <a:rPr lang="en-US" sz="2000" b="1" dirty="0" smtClean="0">
                <a:solidFill>
                  <a:srgbClr val="00279F"/>
                </a:solidFill>
                <a:hlinkClick r:id="rId7"/>
              </a:rPr>
              <a:t>http://arxiv.org/abs/hep-th/0603057</a:t>
            </a:r>
            <a:r>
              <a:rPr lang="en-US" sz="2000" b="1" dirty="0" smtClean="0">
                <a:solidFill>
                  <a:srgbClr val="00279F"/>
                </a:solidFill>
              </a:rPr>
              <a:t> and </a:t>
            </a:r>
            <a:r>
              <a:rPr lang="en-US" sz="2000" b="1" dirty="0">
                <a:solidFill>
                  <a:srgbClr val="00279F"/>
                </a:solidFill>
              </a:rPr>
              <a:t>the references cited </a:t>
            </a:r>
            <a:r>
              <a:rPr lang="en-US" sz="2000" b="1" dirty="0" smtClean="0">
                <a:solidFill>
                  <a:srgbClr val="00279F"/>
                </a:solidFill>
              </a:rPr>
              <a:t>therein</a:t>
            </a:r>
            <a:r>
              <a:rPr lang="en-US" sz="2000" b="1" dirty="0">
                <a:solidFill>
                  <a:srgbClr val="00279F"/>
                </a:solidFill>
              </a:rPr>
              <a:t>.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64214" y="5856252"/>
            <a:ext cx="8434387" cy="12926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79F"/>
                </a:solidFill>
              </a:rPr>
              <a:t>For </a:t>
            </a:r>
            <a:r>
              <a:rPr lang="en-US" b="1" dirty="0" smtClean="0">
                <a:solidFill>
                  <a:srgbClr val="00279F"/>
                </a:solidFill>
              </a:rPr>
              <a:t>resources on dark </a:t>
            </a:r>
            <a:r>
              <a:rPr lang="en-US" b="1" dirty="0">
                <a:solidFill>
                  <a:srgbClr val="00279F"/>
                </a:solidFill>
              </a:rPr>
              <a:t>energy </a:t>
            </a:r>
            <a:r>
              <a:rPr lang="en-US" b="1" dirty="0" smtClean="0">
                <a:solidFill>
                  <a:srgbClr val="00279F"/>
                </a:solidFill>
              </a:rPr>
              <a:t>as gravity, </a:t>
            </a:r>
            <a:r>
              <a:rPr lang="en-US" b="1" dirty="0">
                <a:solidFill>
                  <a:srgbClr val="00279F"/>
                </a:solidFill>
              </a:rPr>
              <a:t>see</a:t>
            </a:r>
            <a:r>
              <a:rPr lang="en-US" sz="2000" b="1" dirty="0">
                <a:solidFill>
                  <a:srgbClr val="00279F"/>
                </a:solidFill>
              </a:rPr>
              <a:t> 	</a:t>
            </a:r>
          </a:p>
          <a:p>
            <a:pPr algn="ctr"/>
            <a:r>
              <a:rPr lang="en-US" sz="2000" b="1" dirty="0" smtClean="0">
                <a:solidFill>
                  <a:srgbClr val="00279F"/>
                </a:solidFill>
              </a:rPr>
              <a:t>Jain &amp; </a:t>
            </a:r>
            <a:r>
              <a:rPr lang="en-US" sz="2000" b="1" dirty="0" err="1" smtClean="0">
                <a:solidFill>
                  <a:srgbClr val="00279F"/>
                </a:solidFill>
              </a:rPr>
              <a:t>Khoury</a:t>
            </a:r>
            <a:r>
              <a:rPr lang="en-US" sz="2000" b="1" dirty="0" smtClean="0">
                <a:solidFill>
                  <a:srgbClr val="00279F"/>
                </a:solidFill>
              </a:rPr>
              <a:t> 2010</a:t>
            </a:r>
            <a:r>
              <a:rPr lang="en-US" sz="2000" b="1" i="1" dirty="0" smtClean="0">
                <a:solidFill>
                  <a:srgbClr val="00279F"/>
                </a:solidFill>
              </a:rPr>
              <a:t>, </a:t>
            </a:r>
            <a:r>
              <a:rPr lang="en-US" sz="2000" b="1" i="1" dirty="0" smtClean="0">
                <a:solidFill>
                  <a:srgbClr val="000000"/>
                </a:solidFill>
              </a:rPr>
              <a:t>Cosmological Tests of Gravity</a:t>
            </a:r>
            <a:r>
              <a:rPr lang="en-US" sz="2000" b="1" i="1" dirty="0" smtClean="0">
                <a:solidFill>
                  <a:srgbClr val="00279F"/>
                </a:solidFill>
              </a:rPr>
              <a:t> </a:t>
            </a:r>
            <a:r>
              <a:rPr lang="en-US" sz="2000" b="1" dirty="0" smtClean="0">
                <a:solidFill>
                  <a:srgbClr val="00279F"/>
                </a:solidFill>
                <a:hlinkClick r:id="rId8"/>
              </a:rPr>
              <a:t>http://arxiv.org/abs/1004.3294</a:t>
            </a:r>
            <a:r>
              <a:rPr lang="en-US" sz="2000" b="1" dirty="0" smtClean="0">
                <a:solidFill>
                  <a:srgbClr val="00279F"/>
                </a:solidFill>
              </a:rPr>
              <a:t> and </a:t>
            </a:r>
            <a:r>
              <a:rPr lang="en-US" sz="2000" b="1" dirty="0">
                <a:solidFill>
                  <a:srgbClr val="00279F"/>
                </a:solidFill>
              </a:rPr>
              <a:t>the references cited therein. </a:t>
            </a:r>
          </a:p>
        </p:txBody>
      </p:sp>
    </p:spTree>
    <p:extLst>
      <p:ext uri="{BB962C8B-B14F-4D97-AF65-F5344CB8AC3E}">
        <p14:creationId xmlns:p14="http://schemas.microsoft.com/office/powerpoint/2010/main" val="20329079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56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Further Reading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3930" y="1152782"/>
            <a:ext cx="8621445" cy="55707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79F"/>
                </a:solidFill>
              </a:rPr>
              <a:t>For more </a:t>
            </a:r>
            <a:r>
              <a:rPr lang="en-US" b="1" dirty="0" smtClean="0">
                <a:solidFill>
                  <a:srgbClr val="00279F"/>
                </a:solidFill>
              </a:rPr>
              <a:t>resources on dark cosmology and its future, </a:t>
            </a:r>
            <a:r>
              <a:rPr lang="en-US" b="1" dirty="0">
                <a:solidFill>
                  <a:srgbClr val="00279F"/>
                </a:solidFill>
              </a:rPr>
              <a:t>see</a:t>
            </a:r>
            <a:r>
              <a:rPr lang="en-US" sz="2000" b="1" dirty="0">
                <a:solidFill>
                  <a:srgbClr val="00279F"/>
                </a:solidFill>
              </a:rPr>
              <a:t> </a:t>
            </a:r>
            <a:r>
              <a:rPr lang="en-US" sz="2000" b="1" dirty="0" smtClean="0">
                <a:solidFill>
                  <a:srgbClr val="00279F"/>
                </a:solidFill>
              </a:rPr>
              <a:t>	</a:t>
            </a:r>
          </a:p>
          <a:p>
            <a:r>
              <a:rPr lang="en-US" sz="2000" b="1" dirty="0" smtClean="0">
                <a:solidFill>
                  <a:srgbClr val="00279F"/>
                </a:solidFill>
              </a:rPr>
              <a:t>Euclid Theory Group 2012</a:t>
            </a:r>
            <a:r>
              <a:rPr lang="en-US" sz="2000" b="1" i="1" dirty="0" smtClean="0">
                <a:solidFill>
                  <a:srgbClr val="00279F"/>
                </a:solidFill>
              </a:rPr>
              <a:t>, </a:t>
            </a:r>
            <a:r>
              <a:rPr lang="en-US" sz="2000" b="1" i="1" dirty="0" smtClean="0">
                <a:solidFill>
                  <a:srgbClr val="000000"/>
                </a:solidFill>
              </a:rPr>
              <a:t>Cosmology and Fundamental Physics with the Euclid Satellite </a:t>
            </a:r>
            <a:r>
              <a:rPr lang="en-US" sz="2000" b="1" dirty="0" smtClean="0">
                <a:solidFill>
                  <a:srgbClr val="00279F"/>
                </a:solidFill>
                <a:hlinkClick r:id="rId3"/>
              </a:rPr>
              <a:t>http://arxiv.org/abs/1206.1225</a:t>
            </a:r>
            <a:endParaRPr lang="en-US" sz="2000" b="1" dirty="0" smtClean="0">
              <a:solidFill>
                <a:srgbClr val="00279F"/>
              </a:solidFill>
            </a:endParaRPr>
          </a:p>
          <a:p>
            <a:r>
              <a:rPr lang="en-US" sz="2000" b="1" dirty="0" smtClean="0">
                <a:solidFill>
                  <a:srgbClr val="00279F"/>
                </a:solidFill>
              </a:rPr>
              <a:t>Snowmass CF5, </a:t>
            </a:r>
            <a:r>
              <a:rPr lang="en-US" sz="2000" b="1" i="1" dirty="0" smtClean="0">
                <a:solidFill>
                  <a:srgbClr val="000000"/>
                </a:solidFill>
              </a:rPr>
              <a:t>Distance Probes of Dark Energy </a:t>
            </a:r>
            <a:r>
              <a:rPr lang="en-US" sz="2000" b="1" dirty="0" smtClean="0">
                <a:solidFill>
                  <a:srgbClr val="00279F"/>
                </a:solidFill>
                <a:hlinkClick r:id="rId4"/>
              </a:rPr>
              <a:t>http://arxiv.org/abs/1309.5382</a:t>
            </a:r>
            <a:r>
              <a:rPr lang="en-US" sz="2000" b="1" dirty="0" smtClean="0">
                <a:solidFill>
                  <a:srgbClr val="00279F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rgbClr val="00279F"/>
                </a:solidFill>
              </a:rPr>
              <a:t>Snowmass CF5, </a:t>
            </a:r>
            <a:r>
              <a:rPr lang="en-US" sz="2000" b="1" i="1" dirty="0" smtClean="0">
                <a:solidFill>
                  <a:srgbClr val="000000"/>
                </a:solidFill>
              </a:rPr>
              <a:t>Growth of Cosmic Structure: Probing Dark Energy beyond Expansion </a:t>
            </a:r>
            <a:r>
              <a:rPr lang="en-US" sz="2000" b="1" dirty="0" smtClean="0">
                <a:solidFill>
                  <a:srgbClr val="00279F"/>
                </a:solidFill>
                <a:hlinkClick r:id="rId5"/>
              </a:rPr>
              <a:t>http://arxiv.org/abs/1309.5385</a:t>
            </a:r>
            <a:r>
              <a:rPr lang="en-US" sz="2000" b="1" dirty="0" smtClean="0">
                <a:solidFill>
                  <a:srgbClr val="00279F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rgbClr val="00279F"/>
                </a:solidFill>
              </a:rPr>
              <a:t>Snowmass CF5, </a:t>
            </a:r>
            <a:r>
              <a:rPr lang="en-US" sz="2000" b="1" i="1" dirty="0" smtClean="0">
                <a:solidFill>
                  <a:srgbClr val="000000"/>
                </a:solidFill>
              </a:rPr>
              <a:t>Neutrino Physics from the Cosmic Microwave Background and Large Scale Structure </a:t>
            </a:r>
            <a:r>
              <a:rPr lang="en-US" sz="2000" b="1" dirty="0" smtClean="0">
                <a:solidFill>
                  <a:srgbClr val="00279F"/>
                </a:solidFill>
                <a:hlinkClick r:id="rId6"/>
              </a:rPr>
              <a:t>http://arxiv.org/abs/1309.5383</a:t>
            </a:r>
            <a:r>
              <a:rPr lang="en-US" sz="2000" b="1" dirty="0" smtClean="0">
                <a:solidFill>
                  <a:srgbClr val="00279F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00279F"/>
                </a:solidFill>
              </a:rPr>
              <a:t>Snowmass CF5, </a:t>
            </a:r>
            <a:r>
              <a:rPr lang="en-US" sz="2000" b="1" i="1" dirty="0" smtClean="0">
                <a:solidFill>
                  <a:srgbClr val="000000"/>
                </a:solidFill>
              </a:rPr>
              <a:t>Inflation Physics </a:t>
            </a:r>
            <a:r>
              <a:rPr lang="en-US" sz="2000" b="1" i="1" dirty="0">
                <a:solidFill>
                  <a:srgbClr val="000000"/>
                </a:solidFill>
              </a:rPr>
              <a:t>from the Cosmic Microwave Background and Large Scale Structure </a:t>
            </a:r>
            <a:r>
              <a:rPr lang="en-US" sz="2000" b="1" dirty="0" smtClean="0">
                <a:solidFill>
                  <a:srgbClr val="00279F"/>
                </a:solidFill>
                <a:hlinkClick r:id="rId7"/>
              </a:rPr>
              <a:t>http://arxiv.org/abs/1309.5381</a:t>
            </a:r>
            <a:endParaRPr lang="en-US" sz="2000" b="1" dirty="0">
              <a:solidFill>
                <a:srgbClr val="00279F"/>
              </a:solidFill>
            </a:endParaRPr>
          </a:p>
          <a:p>
            <a:r>
              <a:rPr lang="en-US" sz="2000" b="1" dirty="0" smtClean="0">
                <a:solidFill>
                  <a:srgbClr val="00279F"/>
                </a:solidFill>
              </a:rPr>
              <a:t>Snowmass CF5, </a:t>
            </a:r>
            <a:r>
              <a:rPr lang="en-US" sz="2000" b="1" i="1" dirty="0" smtClean="0">
                <a:solidFill>
                  <a:srgbClr val="000000"/>
                </a:solidFill>
              </a:rPr>
              <a:t>Facilities for Dark Energy Investigations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279F"/>
                </a:solidFill>
                <a:hlinkClick r:id="rId8"/>
              </a:rPr>
              <a:t>http://arxiv.org/abs/1309.5380</a:t>
            </a:r>
            <a:endParaRPr lang="en-US" sz="2000" b="1" dirty="0" smtClean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079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EEB2C1-F190-6E4A-BB50-6B4C7609385C}" type="slidenum">
              <a:rPr lang="en-US" sz="1400">
                <a:solidFill>
                  <a:schemeClr val="bg1"/>
                </a:solidFill>
              </a:rPr>
              <a:pPr/>
              <a:t>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32386" name="Rectangle 2"/>
          <p:cNvSpPr>
            <a:spLocks noChangeArrowheads="1"/>
          </p:cNvSpPr>
          <p:nvPr/>
        </p:nvSpPr>
        <p:spPr bwMode="auto">
          <a:xfrm>
            <a:off x="2336800" y="141288"/>
            <a:ext cx="4486275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  <a:defRPr/>
            </a:pP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Mapping Our History</a:t>
            </a:r>
          </a:p>
        </p:txBody>
      </p:sp>
      <p:pic>
        <p:nvPicPr>
          <p:cNvPr id="21507" name="Picture 3" descr="treerin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5"/>
            <a:ext cx="2828925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2389" name="Text Box 5"/>
          <p:cNvSpPr txBox="1">
            <a:spLocks noChangeArrowheads="1"/>
          </p:cNvSpPr>
          <p:nvPr/>
        </p:nvSpPr>
        <p:spPr bwMode="auto">
          <a:xfrm>
            <a:off x="2924175" y="2495550"/>
            <a:ext cx="361315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>
            <a:spAutoFit/>
          </a:bodyPr>
          <a:lstStyle>
            <a:lvl1pPr defTabSz="966788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500" b="1"/>
              <a:t>We can learn about the cosmic history even though we can’t touch the stars. </a:t>
            </a:r>
          </a:p>
          <a:p>
            <a:pPr eaLnBrk="1" hangingPunct="1">
              <a:spcBef>
                <a:spcPct val="20000"/>
              </a:spcBef>
            </a:pPr>
            <a:endParaRPr lang="en-US" sz="2500" b="1"/>
          </a:p>
          <a:p>
            <a:pPr eaLnBrk="1" hangingPunct="1">
              <a:spcBef>
                <a:spcPct val="20000"/>
              </a:spcBef>
            </a:pPr>
            <a:r>
              <a:rPr lang="en-US" sz="2500" b="1">
                <a:solidFill>
                  <a:srgbClr val="00279F"/>
                </a:solidFill>
              </a:rPr>
              <a:t>Light brings messages from the distant past.</a:t>
            </a:r>
            <a:r>
              <a:rPr lang="en-US" sz="2500" b="1"/>
              <a:t> </a:t>
            </a:r>
          </a:p>
        </p:txBody>
      </p:sp>
      <p:pic>
        <p:nvPicPr>
          <p:cNvPr id="9" name="Picture 8" descr="exp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9"/>
          <a:stretch>
            <a:fillRect/>
          </a:stretch>
        </p:blipFill>
        <p:spPr bwMode="auto">
          <a:xfrm>
            <a:off x="6556375" y="1125538"/>
            <a:ext cx="3044825" cy="587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3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3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23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D60144-817A-DE49-B0C6-21976CCEA881}" type="slidenum">
              <a:rPr lang="en-US" sz="1400">
                <a:solidFill>
                  <a:schemeClr val="bg1"/>
                </a:solidFill>
              </a:rPr>
              <a:pPr/>
              <a:t>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143682" name="Rectangle 2"/>
          <p:cNvSpPr>
            <a:spLocks noChangeArrowheads="1"/>
          </p:cNvSpPr>
          <p:nvPr/>
        </p:nvSpPr>
        <p:spPr bwMode="auto">
          <a:xfrm>
            <a:off x="2336800" y="141288"/>
            <a:ext cx="4486275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61" tIns="48331" rIns="96661" bIns="48331">
            <a:spAutoFit/>
          </a:bodyPr>
          <a:lstStyle/>
          <a:p>
            <a:pPr defTabSz="966788">
              <a:spcBef>
                <a:spcPct val="0"/>
              </a:spcBef>
              <a:defRPr/>
            </a:pP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Mapping Our History</a:t>
            </a:r>
          </a:p>
        </p:txBody>
      </p:sp>
      <p:pic>
        <p:nvPicPr>
          <p:cNvPr id="60419" name="Picture 3" descr="treerin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5"/>
            <a:ext cx="2828925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2638425" y="1017588"/>
            <a:ext cx="4062413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4" rIns="96627" bIns="48314">
            <a:spAutoFit/>
          </a:bodyPr>
          <a:lstStyle>
            <a:lvl1pPr defTabSz="966788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b="1"/>
          </a:p>
          <a:p>
            <a:pPr algn="ctr" eaLnBrk="1" hangingPunct="1">
              <a:spcBef>
                <a:spcPct val="20000"/>
              </a:spcBef>
            </a:pPr>
            <a:r>
              <a:rPr lang="en-US" b="1">
                <a:solidFill>
                  <a:srgbClr val="008000"/>
                </a:solidFill>
              </a:rPr>
              <a:t>Like tree rings mapping out the climate history of Earth, </a:t>
            </a:r>
          </a:p>
          <a:p>
            <a:pPr algn="ctr" eaLnBrk="1" hangingPunct="1">
              <a:spcBef>
                <a:spcPct val="20000"/>
              </a:spcBef>
            </a:pPr>
            <a:endParaRPr lang="en-US" sz="1000" b="1">
              <a:solidFill>
                <a:srgbClr val="00800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b="1"/>
              <a:t>cosmic distances expand with time, </a:t>
            </a:r>
          </a:p>
          <a:p>
            <a:pPr algn="ctr" eaLnBrk="1" hangingPunct="1">
              <a:spcBef>
                <a:spcPct val="20000"/>
              </a:spcBef>
            </a:pPr>
            <a:endParaRPr lang="en-US" sz="1000" b="1"/>
          </a:p>
          <a:p>
            <a:pPr algn="ctr" eaLnBrk="1" hangingPunct="1">
              <a:spcBef>
                <a:spcPct val="20000"/>
              </a:spcBef>
            </a:pPr>
            <a:r>
              <a:rPr lang="en-US" b="1">
                <a:solidFill>
                  <a:srgbClr val="500093"/>
                </a:solidFill>
              </a:rPr>
              <a:t>slowing down </a:t>
            </a:r>
            <a:r>
              <a:rPr lang="en-US" b="1"/>
              <a:t>and </a:t>
            </a:r>
            <a:r>
              <a:rPr lang="en-US" b="1">
                <a:solidFill>
                  <a:srgbClr val="500093"/>
                </a:solidFill>
              </a:rPr>
              <a:t>speeding up</a:t>
            </a:r>
            <a:r>
              <a:rPr lang="en-US" b="1"/>
              <a:t>, </a:t>
            </a:r>
          </a:p>
          <a:p>
            <a:pPr algn="ctr" eaLnBrk="1" hangingPunct="1">
              <a:spcBef>
                <a:spcPct val="20000"/>
              </a:spcBef>
            </a:pPr>
            <a:endParaRPr lang="en-US" sz="1000" b="1"/>
          </a:p>
          <a:p>
            <a:pPr algn="ctr" eaLnBrk="1" hangingPunct="1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</a:rPr>
              <a:t>mapping out cosmic history.</a:t>
            </a:r>
            <a:r>
              <a:rPr lang="en-US" b="1"/>
              <a:t> </a:t>
            </a:r>
          </a:p>
        </p:txBody>
      </p:sp>
      <p:pic>
        <p:nvPicPr>
          <p:cNvPr id="60421" name="Picture 9" descr="exp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9"/>
          <a:stretch>
            <a:fillRect/>
          </a:stretch>
        </p:blipFill>
        <p:spPr bwMode="auto">
          <a:xfrm>
            <a:off x="6556375" y="1125538"/>
            <a:ext cx="3044825" cy="587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BFA416-C1D1-914D-BC6D-6E858BDBFAF3}" type="slidenum">
              <a:rPr lang="en-US" sz="1400">
                <a:solidFill>
                  <a:schemeClr val="bg1"/>
                </a:solidFill>
              </a:rPr>
              <a:pPr/>
              <a:t>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5725"/>
            <a:ext cx="6745288" cy="741363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Looking Back 10 Billion Years</a:t>
            </a:r>
            <a:endParaRPr lang="en-US" sz="4300" b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5" name="Picture 3" descr="sn97ffn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041400"/>
            <a:ext cx="9342437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966200" y="5692775"/>
            <a:ext cx="63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latin typeface="Times New Roman" charset="0"/>
              </a:rPr>
              <a:t>STScI</a:t>
            </a:r>
            <a:endParaRPr lang="en-US" sz="6600"/>
          </a:p>
        </p:txBody>
      </p:sp>
      <p:pic>
        <p:nvPicPr>
          <p:cNvPr id="23557" name="Picture 5" descr="h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5538788"/>
            <a:ext cx="2636838" cy="174783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4640" y="109538"/>
            <a:ext cx="7609839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Equivalence Principle and Cosmology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5988" y="1056449"/>
            <a:ext cx="9007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Einstein’s </a:t>
            </a:r>
            <a:r>
              <a:rPr lang="en-US" b="1" dirty="0" smtClean="0"/>
              <a:t>Equivalence Principle</a:t>
            </a:r>
            <a:r>
              <a:rPr lang="en-US" b="1" dirty="0">
                <a:solidFill>
                  <a:srgbClr val="00279F"/>
                </a:solidFill>
              </a:rPr>
              <a:t>:</a:t>
            </a:r>
            <a:r>
              <a:rPr lang="en-US" b="1" dirty="0" smtClean="0">
                <a:solidFill>
                  <a:srgbClr val="00279F"/>
                </a:solidFill>
              </a:rPr>
              <a:t>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07983" y="1975795"/>
            <a:ext cx="8068512" cy="646331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hlink"/>
                </a:solidFill>
              </a:rPr>
              <a:t>Gravity </a:t>
            </a:r>
            <a:r>
              <a:rPr lang="en-US" sz="3600" b="1" dirty="0">
                <a:solidFill>
                  <a:schemeClr val="hlink"/>
                </a:solidFill>
              </a:rPr>
              <a:t>= Curvature </a:t>
            </a:r>
            <a:r>
              <a:rPr lang="en-US" sz="3600" b="1" dirty="0" smtClean="0">
                <a:solidFill>
                  <a:schemeClr val="hlink"/>
                </a:solidFill>
              </a:rPr>
              <a:t>= Acceleration</a:t>
            </a:r>
            <a:endParaRPr lang="en-US" sz="3600" b="1" dirty="0">
              <a:solidFill>
                <a:srgbClr val="00279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3296" y="3247661"/>
            <a:ext cx="90079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Gravity is equivalent to the </a:t>
            </a:r>
            <a:r>
              <a:rPr lang="en-US" b="1" dirty="0" smtClean="0">
                <a:solidFill>
                  <a:schemeClr val="accent2"/>
                </a:solidFill>
              </a:rPr>
              <a:t>curvature</a:t>
            </a:r>
            <a:r>
              <a:rPr lang="en-US" b="1" dirty="0" smtClean="0">
                <a:solidFill>
                  <a:srgbClr val="00279F"/>
                </a:solidFill>
              </a:rPr>
              <a:t> of </a:t>
            </a:r>
            <a:r>
              <a:rPr lang="en-US" b="1" dirty="0" err="1" smtClean="0">
                <a:solidFill>
                  <a:srgbClr val="00279F"/>
                </a:solidFill>
              </a:rPr>
              <a:t>spacetime</a:t>
            </a:r>
            <a:r>
              <a:rPr lang="en-US" b="1" dirty="0" smtClean="0">
                <a:solidFill>
                  <a:srgbClr val="00279F"/>
                </a:solidFill>
              </a:rPr>
              <a:t> geometry, and determines the </a:t>
            </a:r>
            <a:r>
              <a:rPr lang="en-US" b="1" dirty="0" smtClean="0">
                <a:solidFill>
                  <a:srgbClr val="00AE00"/>
                </a:solidFill>
              </a:rPr>
              <a:t>motions</a:t>
            </a:r>
            <a:r>
              <a:rPr lang="en-US" b="1" dirty="0" smtClean="0">
                <a:solidFill>
                  <a:srgbClr val="00279F"/>
                </a:solidFill>
              </a:rPr>
              <a:t> of particles along geodesics. 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Forces (</a:t>
            </a:r>
            <a:r>
              <a:rPr lang="en-US" b="1" dirty="0" smtClean="0">
                <a:solidFill>
                  <a:srgbClr val="00AE00"/>
                </a:solidFill>
              </a:rPr>
              <a:t>acceleration</a:t>
            </a:r>
            <a:r>
              <a:rPr lang="en-US" b="1" dirty="0" smtClean="0">
                <a:solidFill>
                  <a:srgbClr val="00279F"/>
                </a:solidFill>
              </a:rPr>
              <a:t>) change the </a:t>
            </a:r>
            <a:r>
              <a:rPr lang="en-US" b="1" dirty="0" smtClean="0">
                <a:solidFill>
                  <a:srgbClr val="00AE00"/>
                </a:solidFill>
              </a:rPr>
              <a:t>motions</a:t>
            </a:r>
            <a:r>
              <a:rPr lang="en-US" b="1" dirty="0" smtClean="0">
                <a:solidFill>
                  <a:srgbClr val="00279F"/>
                </a:solidFill>
              </a:rPr>
              <a:t> of particles can be viewed as affecting </a:t>
            </a:r>
            <a:r>
              <a:rPr lang="en-US" b="1" dirty="0" err="1" smtClean="0">
                <a:solidFill>
                  <a:srgbClr val="00279F"/>
                </a:solidFill>
              </a:rPr>
              <a:t>spacetime</a:t>
            </a:r>
            <a:r>
              <a:rPr lang="en-US" b="1" dirty="0" smtClean="0">
                <a:solidFill>
                  <a:srgbClr val="00279F"/>
                </a:solidFill>
              </a:rPr>
              <a:t> </a:t>
            </a:r>
            <a:r>
              <a:rPr lang="en-US" b="1" dirty="0" smtClean="0">
                <a:solidFill>
                  <a:srgbClr val="00AE00"/>
                </a:solidFill>
              </a:rPr>
              <a:t>geometry</a:t>
            </a:r>
            <a:r>
              <a:rPr lang="en-US" b="1" dirty="0" smtClean="0">
                <a:solidFill>
                  <a:srgbClr val="00279F"/>
                </a:solidFill>
              </a:rPr>
              <a:t>.  Locally, acceleration is equivalent to gravity.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33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_099rv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er_099rv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er_099r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_099rv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_099rv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_099rv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_099rv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_099rv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_099rv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30660</TotalTime>
  <Words>2635</Words>
  <Application>Microsoft Macintosh PowerPoint</Application>
  <PresentationFormat>Custom</PresentationFormat>
  <Paragraphs>408</Paragraphs>
  <Slides>56</Slides>
  <Notes>56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Per_099rv1</vt:lpstr>
      <vt:lpstr>Equation</vt:lpstr>
      <vt:lpstr>PowerPoint Presentation</vt:lpstr>
      <vt:lpstr>How Do We Learn about the Universe?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Back 10 Billion Years</vt:lpstr>
      <vt:lpstr>Equivalence Principle and Cosmology</vt:lpstr>
      <vt:lpstr>Equivalence Principle</vt:lpstr>
      <vt:lpstr>Acceleration = Gravity</vt:lpstr>
      <vt:lpstr>Acceleration = Curvature</vt:lpstr>
      <vt:lpstr>Spacetime Geometry</vt:lpstr>
      <vt:lpstr>Cosmic Expansion and Acceleration</vt:lpstr>
      <vt:lpstr>Cosmological Framework</vt:lpstr>
      <vt:lpstr>1 Minute General Relativity</vt:lpstr>
      <vt:lpstr>Gravitating Energy</vt:lpstr>
      <vt:lpstr>Expansion History</vt:lpstr>
      <vt:lpstr>PowerPoint Presentation</vt:lpstr>
      <vt:lpstr>Role of Theory</vt:lpstr>
      <vt:lpstr>Finding Our Way in the Dark</vt:lpstr>
      <vt:lpstr>PowerPoint Presentation</vt:lpstr>
      <vt:lpstr>PowerPoint Presentation</vt:lpstr>
      <vt:lpstr>Scalar Field Theory</vt:lpstr>
      <vt:lpstr>Scalar Field Equation of State</vt:lpstr>
      <vt:lpstr>Equation of State</vt:lpstr>
      <vt:lpstr>Solving the Equation of Motion</vt:lpstr>
      <vt:lpstr>Expansion History</vt:lpstr>
      <vt:lpstr>Physics of Growth</vt:lpstr>
      <vt:lpstr>The Direction of Gravity</vt:lpstr>
      <vt:lpstr>Testing Gravity</vt:lpstr>
      <vt:lpstr>“Greatest Scientific Problem”</vt:lpstr>
      <vt:lpstr>Cosmic Structure</vt:lpstr>
      <vt:lpstr>Redshift Space Distortions</vt:lpstr>
      <vt:lpstr>Beyond Linear</vt:lpstr>
      <vt:lpstr>DESI (Dark Energy Spectroscopic Instrument)</vt:lpstr>
      <vt:lpstr>PowerPoint Presentation</vt:lpstr>
      <vt:lpstr>Our Actual Universe</vt:lpstr>
      <vt:lpstr>Progress in Distances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Baryon Acoustic Oscillations</vt:lpstr>
      <vt:lpstr>PowerPoint Presentation</vt:lpstr>
      <vt:lpstr>What do we see in the CMB?</vt:lpstr>
      <vt:lpstr>PowerPoint Presentation</vt:lpstr>
      <vt:lpstr>Think About</vt:lpstr>
      <vt:lpstr>Further Reading</vt:lpstr>
      <vt:lpstr>Further Reading</vt:lpstr>
    </vt:vector>
  </TitlesOfParts>
  <Company>E Linder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el</cp:lastModifiedBy>
  <cp:revision>406</cp:revision>
  <cp:lastPrinted>2011-06-23T15:21:52Z</cp:lastPrinted>
  <dcterms:created xsi:type="dcterms:W3CDTF">2011-10-12T23:17:14Z</dcterms:created>
  <dcterms:modified xsi:type="dcterms:W3CDTF">2016-11-06T16:13:48Z</dcterms:modified>
</cp:coreProperties>
</file>