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2" r:id="rId2"/>
    <p:sldId id="2738" r:id="rId3"/>
    <p:sldId id="2739" r:id="rId4"/>
    <p:sldId id="2740" r:id="rId5"/>
    <p:sldId id="2741" r:id="rId6"/>
    <p:sldId id="2742" r:id="rId7"/>
    <p:sldId id="2743" r:id="rId8"/>
    <p:sldId id="2744" r:id="rId9"/>
    <p:sldId id="2745" r:id="rId10"/>
    <p:sldId id="2746" r:id="rId11"/>
    <p:sldId id="2747" r:id="rId12"/>
    <p:sldId id="2748" r:id="rId13"/>
    <p:sldId id="2749" r:id="rId14"/>
    <p:sldId id="2750" r:id="rId15"/>
    <p:sldId id="2753" r:id="rId16"/>
    <p:sldId id="2751" r:id="rId17"/>
    <p:sldId id="2752" r:id="rId18"/>
    <p:sldId id="2754" r:id="rId19"/>
    <p:sldId id="2755" r:id="rId20"/>
    <p:sldId id="2756" r:id="rId21"/>
    <p:sldId id="2757" r:id="rId22"/>
    <p:sldId id="2763" r:id="rId23"/>
    <p:sldId id="2758" r:id="rId24"/>
    <p:sldId id="2759" r:id="rId25"/>
    <p:sldId id="2760" r:id="rId26"/>
    <p:sldId id="2761" r:id="rId27"/>
  </p:sldIdLst>
  <p:sldSz cx="9601200" cy="7315200"/>
  <p:notesSz cx="6864350" cy="915035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078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156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233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312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388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466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544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622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500093"/>
    <a:srgbClr val="00279F"/>
    <a:srgbClr val="009688"/>
    <a:srgbClr val="F46AE7"/>
    <a:srgbClr val="DDFA64"/>
    <a:srgbClr val="8FD688"/>
    <a:srgbClr val="F6F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5" autoAdjust="0"/>
  </p:normalViewPr>
  <p:slideViewPr>
    <p:cSldViewPr snapToGrid="0">
      <p:cViewPr varScale="1">
        <p:scale>
          <a:sx n="107" d="100"/>
          <a:sy n="107" d="100"/>
        </p:scale>
        <p:origin x="-728" y="-120"/>
      </p:cViewPr>
      <p:guideLst>
        <p:guide orient="horz" pos="3633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4184"/>
    </p:cViewPr>
  </p:sorterViewPr>
  <p:notesViewPr>
    <p:cSldViewPr snapToGrid="0">
      <p:cViewPr varScale="1">
        <p:scale>
          <a:sx n="114" d="100"/>
          <a:sy n="114" d="100"/>
        </p:scale>
        <p:origin x="-2096" y="-120"/>
      </p:cViewPr>
      <p:guideLst>
        <p:guide orient="horz" pos="2882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23025" y="8756650"/>
            <a:ext cx="3714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A0771B98-94D0-FB43-8013-73A747DBC1D7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25" tIns="44370" rIns="90325" bIns="44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2388" y="8758238"/>
            <a:ext cx="392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2CC890B7-FC6F-264D-9BA1-2DD03362AF6E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0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2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3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6" y="4144966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078" indent="0" algn="ctr">
              <a:buNone/>
              <a:defRPr/>
            </a:lvl2pPr>
            <a:lvl3pPr marL="914156" indent="0" algn="ctr">
              <a:buNone/>
              <a:defRPr/>
            </a:lvl3pPr>
            <a:lvl4pPr marL="1371233" indent="0" algn="ctr">
              <a:buNone/>
              <a:defRPr/>
            </a:lvl4pPr>
            <a:lvl5pPr marL="1828312" indent="0" algn="ctr">
              <a:buNone/>
              <a:defRPr/>
            </a:lvl5pPr>
            <a:lvl6pPr marL="2285388" indent="0" algn="ctr">
              <a:buNone/>
              <a:defRPr/>
            </a:lvl6pPr>
            <a:lvl7pPr marL="2742466" indent="0" algn="ctr">
              <a:buNone/>
              <a:defRPr/>
            </a:lvl7pPr>
            <a:lvl8pPr marL="3199544" indent="0" algn="ctr">
              <a:buNone/>
              <a:defRPr/>
            </a:lvl8pPr>
            <a:lvl9pPr marL="36566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0967-2DA2-8D46-BEE5-5B53022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63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656A-5A82-F84F-95FB-3C7C2DDA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1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0"/>
            <a:ext cx="2105025" cy="695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0"/>
            <a:ext cx="6162675" cy="695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461C-779D-2B4F-A62A-71E8D3EA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38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135A-1AE0-D242-B1E8-CE6608CA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59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8" indent="0">
              <a:buNone/>
              <a:defRPr sz="1800"/>
            </a:lvl2pPr>
            <a:lvl3pPr marL="914156" indent="0">
              <a:buNone/>
              <a:defRPr sz="1600"/>
            </a:lvl3pPr>
            <a:lvl4pPr marL="1371233" indent="0">
              <a:buNone/>
              <a:defRPr sz="1400"/>
            </a:lvl4pPr>
            <a:lvl5pPr marL="1828312" indent="0">
              <a:buNone/>
              <a:defRPr sz="1400"/>
            </a:lvl5pPr>
            <a:lvl6pPr marL="2285388" indent="0">
              <a:buNone/>
              <a:defRPr sz="1400"/>
            </a:lvl6pPr>
            <a:lvl7pPr marL="2742466" indent="0">
              <a:buNone/>
              <a:defRPr sz="1400"/>
            </a:lvl7pPr>
            <a:lvl8pPr marL="3199544" indent="0">
              <a:buNone/>
              <a:defRPr sz="1400"/>
            </a:lvl8pPr>
            <a:lvl9pPr marL="365662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461-9343-1742-B0BF-D5B61918F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968375"/>
            <a:ext cx="4133850" cy="59848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968375"/>
            <a:ext cx="4133850" cy="59848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317C-0889-7F41-B3AA-666D116C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144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7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8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3" y="163671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8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3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EC18-D254-CF40-AF6B-FFE1D6AE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756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B369-E82A-044E-893E-D8BF9FD0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13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6F4C-7AD0-C342-94F9-36C42209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36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051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8" y="1530352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078" indent="0">
              <a:buNone/>
              <a:defRPr sz="1200"/>
            </a:lvl2pPr>
            <a:lvl3pPr marL="914156" indent="0">
              <a:buNone/>
              <a:defRPr sz="10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6" indent="0">
              <a:buNone/>
              <a:defRPr sz="1000"/>
            </a:lvl7pPr>
            <a:lvl8pPr marL="3199544" indent="0">
              <a:buNone/>
              <a:defRPr sz="1000"/>
            </a:lvl8pPr>
            <a:lvl9pPr marL="3656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8A6B-CB86-0D49-AE66-FF384982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16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078" indent="0">
              <a:buNone/>
              <a:defRPr sz="27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6" indent="0">
              <a:buNone/>
              <a:defRPr sz="2000"/>
            </a:lvl7pPr>
            <a:lvl8pPr marL="3199544" indent="0">
              <a:buNone/>
              <a:defRPr sz="2000"/>
            </a:lvl8pPr>
            <a:lvl9pPr marL="365662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8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078" indent="0">
              <a:buNone/>
              <a:defRPr sz="1200"/>
            </a:lvl2pPr>
            <a:lvl3pPr marL="914156" indent="0">
              <a:buNone/>
              <a:defRPr sz="10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6" indent="0">
              <a:buNone/>
              <a:defRPr sz="1000"/>
            </a:lvl7pPr>
            <a:lvl8pPr marL="3199544" indent="0">
              <a:buNone/>
              <a:defRPr sz="1000"/>
            </a:lvl8pPr>
            <a:lvl9pPr marL="3656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A9C-D14D-5446-8701-521F3946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57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0"/>
            <a:ext cx="6745288" cy="74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20" tIns="46971" rIns="95620" bIns="469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91" y="968375"/>
            <a:ext cx="84201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620" tIns="46971" rIns="95620" bIns="46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 flipH="1" flipV="1">
            <a:off x="604838" y="846141"/>
            <a:ext cx="8361362" cy="1587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6" tIns="45708" rIns="91416" bIns="45708" anchor="ctr"/>
          <a:lstStyle/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3199" y="6858003"/>
            <a:ext cx="508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ECAE9C15-C8CE-E944-9026-D829A130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9242427" y="6954840"/>
            <a:ext cx="377010" cy="27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6" tIns="45708" rIns="91416" bIns="4570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E65E253-41BD-874E-8F5A-4EF2246DA125}" type="slidenum">
              <a:rPr lang="en-US" sz="12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1200" smtClean="0"/>
          </a:p>
        </p:txBody>
      </p:sp>
      <p:pic>
        <p:nvPicPr>
          <p:cNvPr id="8" name="Picture 7" descr="BCCPlogo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13" y="280367"/>
            <a:ext cx="1648299" cy="330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078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914156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371233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1828312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61853" indent="-361853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700" b="1">
          <a:solidFill>
            <a:srgbClr val="00279F"/>
          </a:solidFill>
          <a:latin typeface="+mn-lt"/>
          <a:ea typeface="ＭＳ Ｐゴシック" charset="-128"/>
          <a:cs typeface="ＭＳ Ｐゴシック" charset="-128"/>
        </a:defRPr>
      </a:lvl1pPr>
      <a:lvl2pPr marL="785603" indent="-303132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2pPr>
      <a:lvl3pPr marL="1207764" indent="-241237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 b="1">
          <a:solidFill>
            <a:srgbClr val="00279F"/>
          </a:solidFill>
          <a:latin typeface="+mj-lt"/>
          <a:ea typeface="ＭＳ Ｐゴシック" charset="-128"/>
        </a:defRPr>
      </a:lvl3pPr>
      <a:lvl4pPr marL="1691822" indent="-242823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4pPr>
      <a:lvl5pPr marL="2174293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5pPr>
      <a:lvl6pPr marL="2631371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6pPr>
      <a:lvl7pPr marL="3088449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7pPr>
      <a:lvl8pPr marL="3545527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8pPr>
      <a:lvl9pPr marL="4002604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6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6806" y="4126761"/>
            <a:ext cx="8926513" cy="8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</a:rPr>
              <a:t> Eric Linder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</a:rPr>
              <a:t>UC </a:t>
            </a:r>
            <a:r>
              <a:rPr lang="en-US" sz="2000" b="1" dirty="0" smtClean="0">
                <a:solidFill>
                  <a:schemeClr val="accent2"/>
                </a:solidFill>
                <a:latin typeface="Times New Roman" charset="0"/>
              </a:rPr>
              <a:t>Berkeley</a:t>
            </a:r>
            <a:endParaRPr lang="en-US" sz="20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411" y="1750238"/>
            <a:ext cx="8669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cs typeface="Arial" charset="0"/>
              </a:rPr>
              <a:t>Modified Gravity </a:t>
            </a:r>
            <a:endParaRPr lang="en-US" sz="4400" b="1" dirty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3366FF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cs typeface="Arial" charset="0"/>
              </a:rPr>
              <a:t>1. Why and What</a:t>
            </a:r>
            <a:endParaRPr lang="en-US" sz="4000" b="1" dirty="0">
              <a:solidFill>
                <a:srgbClr val="3366FF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291" y="5516641"/>
            <a:ext cx="808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charset="0"/>
              </a:rPr>
              <a:t>Essential Cosmology for the Next Generation 7     10 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2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No-Go or Go Around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56829"/>
            <a:ext cx="91100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Lovelock’s Theorem (1971)</a:t>
            </a:r>
          </a:p>
          <a:p>
            <a:r>
              <a:rPr lang="en-US" sz="2400" b="1" i="1" dirty="0" smtClean="0"/>
              <a:t>The </a:t>
            </a:r>
            <a:r>
              <a:rPr lang="en-US" sz="2400" b="1" i="1" dirty="0"/>
              <a:t>only second-order, local gravitational field equations derivable from an action </a:t>
            </a:r>
            <a:r>
              <a:rPr lang="en-US" sz="2400" b="1" i="1" dirty="0" smtClean="0"/>
              <a:t>containing </a:t>
            </a:r>
            <a:r>
              <a:rPr lang="en-US" sz="2400" b="1" i="1" dirty="0"/>
              <a:t>solely the 4D metric tensor (plus related tensors) are the Einstein field equations with a cosmological constant</a:t>
            </a:r>
            <a:r>
              <a:rPr lang="en-US" sz="2400" b="1" i="1" dirty="0" smtClean="0"/>
              <a:t>.</a:t>
            </a:r>
            <a:endParaRPr lang="en-US" sz="2400" b="1" dirty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rgbClr val="00279F"/>
                </a:solidFill>
              </a:rPr>
              <a:t>Go </a:t>
            </a:r>
            <a:r>
              <a:rPr lang="en-US" sz="2800" b="1" dirty="0" err="1" smtClean="0">
                <a:solidFill>
                  <a:srgbClr val="00279F"/>
                </a:solidFill>
              </a:rPr>
              <a:t>Arounds</a:t>
            </a:r>
            <a:r>
              <a:rPr lang="en-US" sz="2800" b="1" dirty="0" smtClean="0">
                <a:solidFill>
                  <a:srgbClr val="00279F"/>
                </a:solidFill>
              </a:rPr>
              <a:t>: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Beyond second order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Beyond locality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Beyond the action principle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Beyond 4D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New degrees of freedom</a:t>
            </a:r>
            <a:endParaRPr lang="en-US" sz="2800" dirty="0">
              <a:solidFill>
                <a:srgbClr val="00A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6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Pandora’s Box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07" y="1024180"/>
            <a:ext cx="8270309" cy="62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1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Aesthetics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20969"/>
            <a:ext cx="91100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Lovelock’s Theorem is powerful: </a:t>
            </a:r>
            <a:r>
              <a:rPr lang="en-US" sz="2800" b="1" dirty="0" smtClean="0">
                <a:solidFill>
                  <a:srgbClr val="00AE00"/>
                </a:solidFill>
              </a:rPr>
              <a:t>GR cannot be other than it is</a:t>
            </a:r>
            <a:r>
              <a:rPr lang="en-US" sz="2800" b="1" dirty="0" smtClean="0">
                <a:solidFill>
                  <a:srgbClr val="00279F"/>
                </a:solidFill>
              </a:rPr>
              <a:t> (within assumptions).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Once we step beyond its light, the night is dark and full of terrors.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Worse, it may be </a:t>
            </a:r>
            <a:r>
              <a:rPr lang="en-US" sz="2800" b="1" dirty="0" smtClean="0">
                <a:solidFill>
                  <a:srgbClr val="00AE00"/>
                </a:solidFill>
              </a:rPr>
              <a:t>arbitrary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Is a new degree of freedom giving an arbitrary f(R),  dark energy coupling, G(</a:t>
            </a:r>
            <a:r>
              <a:rPr lang="en-US" sz="2800" b="1" i="1" dirty="0" err="1" smtClean="0">
                <a:solidFill>
                  <a:srgbClr val="00279F"/>
                </a:solidFill>
              </a:rPr>
              <a:t>ϕ</a:t>
            </a:r>
            <a:r>
              <a:rPr lang="en-US" sz="2800" b="1" dirty="0" err="1" smtClean="0">
                <a:solidFill>
                  <a:srgbClr val="00279F"/>
                </a:solidFill>
              </a:rPr>
              <a:t>,X</a:t>
            </a:r>
            <a:r>
              <a:rPr lang="en-US" sz="2800" b="1" dirty="0" smtClean="0">
                <a:solidFill>
                  <a:srgbClr val="00279F"/>
                </a:solidFill>
              </a:rPr>
              <a:t>), </a:t>
            </a:r>
            <a:r>
              <a:rPr lang="en-US" sz="2800" b="1" dirty="0" err="1" smtClean="0">
                <a:solidFill>
                  <a:srgbClr val="00279F"/>
                </a:solidFill>
              </a:rPr>
              <a:t>f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ij</a:t>
            </a:r>
            <a:r>
              <a:rPr lang="en-US" sz="2800" b="1" dirty="0" smtClean="0">
                <a:solidFill>
                  <a:srgbClr val="00279F"/>
                </a:solidFill>
              </a:rPr>
              <a:t> any better than an arbitrary V(</a:t>
            </a:r>
            <a:r>
              <a:rPr lang="en-US" sz="2800" b="1" i="1" dirty="0" err="1" smtClean="0">
                <a:solidFill>
                  <a:srgbClr val="00279F"/>
                </a:solidFill>
                <a:latin typeface="+mn-lt"/>
              </a:rPr>
              <a:t>ϕ</a:t>
            </a:r>
            <a:r>
              <a:rPr lang="en-US" sz="2800" b="1" dirty="0" smtClean="0">
                <a:solidFill>
                  <a:srgbClr val="00279F"/>
                </a:solidFill>
              </a:rPr>
              <a:t>)? Or better even than </a:t>
            </a:r>
            <a:r>
              <a:rPr lang="en-US" sz="2800" b="1" dirty="0" err="1" smtClean="0">
                <a:solidFill>
                  <a:srgbClr val="00279F"/>
                </a:solidFill>
              </a:rPr>
              <a:t>Λ</a:t>
            </a:r>
            <a:r>
              <a:rPr lang="en-US" sz="2800" b="1" dirty="0" smtClean="0">
                <a:solidFill>
                  <a:srgbClr val="00279F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 am not talking about a </a:t>
            </a:r>
            <a:r>
              <a:rPr lang="en-US" sz="2800" b="1" dirty="0" smtClean="0">
                <a:solidFill>
                  <a:srgbClr val="00AE00"/>
                </a:solidFill>
              </a:rPr>
              <a:t>fine tuned mass scale </a:t>
            </a:r>
            <a:r>
              <a:rPr lang="en-US" sz="2800" b="1" dirty="0">
                <a:solidFill>
                  <a:srgbClr val="00279F"/>
                </a:solidFill>
              </a:rPr>
              <a:t>(</a:t>
            </a:r>
            <a:r>
              <a:rPr lang="en-US" sz="2800" b="1" dirty="0" smtClean="0">
                <a:solidFill>
                  <a:srgbClr val="00279F"/>
                </a:solidFill>
              </a:rPr>
              <a:t>one number), but an </a:t>
            </a:r>
            <a:r>
              <a:rPr lang="en-US" sz="2800" b="1" dirty="0" smtClean="0">
                <a:solidFill>
                  <a:srgbClr val="00AE00"/>
                </a:solidFill>
              </a:rPr>
              <a:t>arbitrary functional form</a:t>
            </a:r>
            <a:r>
              <a:rPr lang="en-US" sz="2800" b="1" dirty="0" smtClean="0">
                <a:solidFill>
                  <a:srgbClr val="00279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585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Aesthetics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79F"/>
                </a:solidFill>
              </a:rPr>
              <a:t>Plus, </a:t>
            </a:r>
            <a:r>
              <a:rPr lang="en-US" sz="2800" b="1" dirty="0">
                <a:solidFill>
                  <a:srgbClr val="00AE00"/>
                </a:solidFill>
              </a:rPr>
              <a:t>technically unnatural</a:t>
            </a:r>
            <a:r>
              <a:rPr lang="en-US" sz="2800" b="1" dirty="0">
                <a:solidFill>
                  <a:srgbClr val="00279F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One can partly protect against quantum corrections through, e.g. </a:t>
            </a:r>
            <a:r>
              <a:rPr lang="en-US" sz="2800" b="1" dirty="0" smtClean="0">
                <a:solidFill>
                  <a:srgbClr val="00AE00"/>
                </a:solidFill>
              </a:rPr>
              <a:t>shift symmetries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But the classes of gravity that used these as a central element are now (mostly) ruled out.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And we could use this </a:t>
            </a:r>
            <a:r>
              <a:rPr lang="en-US" sz="2800" b="1" dirty="0">
                <a:solidFill>
                  <a:srgbClr val="00279F"/>
                </a:solidFill>
              </a:rPr>
              <a:t>for V(</a:t>
            </a:r>
            <a:r>
              <a:rPr lang="en-US" sz="2800" b="1" i="1" dirty="0" err="1">
                <a:solidFill>
                  <a:srgbClr val="00279F"/>
                </a:solidFill>
              </a:rPr>
              <a:t>ϕ</a:t>
            </a:r>
            <a:r>
              <a:rPr lang="en-US" sz="2800" b="1" dirty="0" smtClean="0">
                <a:solidFill>
                  <a:srgbClr val="00279F"/>
                </a:solidFill>
              </a:rPr>
              <a:t>) too</a:t>
            </a:r>
            <a:r>
              <a:rPr lang="en-US" sz="2800" b="1" dirty="0">
                <a:solidFill>
                  <a:srgbClr val="00279F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(e.g. PNGB).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What do we gain that is worth what we lose?</a:t>
            </a:r>
          </a:p>
          <a:p>
            <a:endParaRPr lang="en-US" sz="28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/>
              <a:t>I proceed under the philosophy simply that we should test GR. </a:t>
            </a:r>
          </a:p>
        </p:txBody>
      </p:sp>
    </p:spTree>
    <p:extLst>
      <p:ext uri="{BB962C8B-B14F-4D97-AF65-F5344CB8AC3E}">
        <p14:creationId xmlns:p14="http://schemas.microsoft.com/office/powerpoint/2010/main" val="2275690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Gravity and Cosmic Evolution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77627"/>
            <a:ext cx="91100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The </a:t>
            </a:r>
            <a:r>
              <a:rPr lang="en-US" sz="2800" b="1" dirty="0" err="1" smtClean="0">
                <a:solidFill>
                  <a:srgbClr val="00279F"/>
                </a:solidFill>
              </a:rPr>
              <a:t>Friedmann</a:t>
            </a:r>
            <a:r>
              <a:rPr lang="en-US" sz="2800" b="1" dirty="0" smtClean="0">
                <a:solidFill>
                  <a:srgbClr val="00279F"/>
                </a:solidFill>
              </a:rPr>
              <a:t> equations of motion arise from GR (with isotropy and homogeneity) and give </a:t>
            </a:r>
            <a:r>
              <a:rPr lang="en-US" sz="2800" b="1" dirty="0" smtClean="0">
                <a:solidFill>
                  <a:schemeClr val="accent2"/>
                </a:solidFill>
              </a:rPr>
              <a:t>superb agreement with early universe predictions</a:t>
            </a:r>
            <a:r>
              <a:rPr lang="en-US" sz="2800" b="1" dirty="0" smtClean="0">
                <a:solidFill>
                  <a:srgbClr val="00279F"/>
                </a:solidFill>
              </a:rPr>
              <a:t>, i.e. primordial </a:t>
            </a:r>
            <a:r>
              <a:rPr lang="en-US" sz="2800" b="1" dirty="0" err="1" smtClean="0">
                <a:solidFill>
                  <a:srgbClr val="00279F"/>
                </a:solidFill>
              </a:rPr>
              <a:t>nucleosynthesis</a:t>
            </a:r>
            <a:r>
              <a:rPr lang="en-US" sz="2800" b="1" dirty="0" smtClean="0">
                <a:solidFill>
                  <a:srgbClr val="00279F"/>
                </a:solidFill>
              </a:rPr>
              <a:t> and CMB.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For the recent universe, the premier method for testing cosmic gravity is </a:t>
            </a:r>
            <a:r>
              <a:rPr lang="en-US" sz="2800" b="1" dirty="0" smtClean="0">
                <a:solidFill>
                  <a:srgbClr val="00AE00"/>
                </a:solidFill>
              </a:rPr>
              <a:t>comparing measures of cosmic expansion with measures of growth </a:t>
            </a:r>
            <a:r>
              <a:rPr lang="en-US" sz="2800" b="1" dirty="0" smtClean="0">
                <a:solidFill>
                  <a:srgbClr val="00279F"/>
                </a:solidFill>
              </a:rPr>
              <a:t>of large scale structure.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In GR, (linear) growth is completely determined by the expansion rate, i.e. Hubble parameter (and the split into matter density). </a:t>
            </a:r>
          </a:p>
        </p:txBody>
      </p:sp>
    </p:spTree>
    <p:extLst>
      <p:ext uri="{BB962C8B-B14F-4D97-AF65-F5344CB8AC3E}">
        <p14:creationId xmlns:p14="http://schemas.microsoft.com/office/powerpoint/2010/main" val="2126590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Gravity and Cosmic Structure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28940"/>
            <a:ext cx="91100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Modified gravity changes the </a:t>
            </a:r>
            <a:r>
              <a:rPr lang="en-US" sz="2800" b="1" dirty="0" smtClean="0">
                <a:solidFill>
                  <a:srgbClr val="00AE00"/>
                </a:solidFill>
              </a:rPr>
              <a:t>strength of the gravitational coupling</a:t>
            </a:r>
            <a:r>
              <a:rPr lang="en-US" sz="2800" b="1" dirty="0" smtClean="0">
                <a:solidFill>
                  <a:srgbClr val="00279F"/>
                </a:solidFill>
              </a:rPr>
              <a:t> with time, and affects growth.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It can also change </a:t>
            </a:r>
            <a:r>
              <a:rPr lang="en-US" sz="2800" b="1" dirty="0" smtClean="0">
                <a:solidFill>
                  <a:srgbClr val="00AE00"/>
                </a:solidFill>
              </a:rPr>
              <a:t>how matter moves</a:t>
            </a:r>
            <a:r>
              <a:rPr lang="en-US" sz="2800" b="1" dirty="0" smtClean="0">
                <a:solidFill>
                  <a:srgbClr val="00279F"/>
                </a:solidFill>
              </a:rPr>
              <a:t>, i.e. the relation between velocities and densities, affecting growth and e.g. redshift space distortions.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Furthermore, MG can change </a:t>
            </a:r>
            <a:r>
              <a:rPr lang="en-US" sz="2800" b="1" dirty="0" smtClean="0">
                <a:solidFill>
                  <a:srgbClr val="00AE00"/>
                </a:solidFill>
              </a:rPr>
              <a:t>how light moves</a:t>
            </a:r>
            <a:r>
              <a:rPr lang="en-US" sz="2800" b="1" dirty="0" smtClean="0">
                <a:solidFill>
                  <a:srgbClr val="00279F"/>
                </a:solidFill>
              </a:rPr>
              <a:t>, i.e. the deflection law of gravitational lensing.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We’ll return to these in later lectures. Also see the courses of Profs. Font-Ribera, </a:t>
            </a:r>
            <a:r>
              <a:rPr lang="en-US" sz="2800" b="1" dirty="0" err="1" smtClean="0">
                <a:solidFill>
                  <a:srgbClr val="00279F"/>
                </a:solidFill>
              </a:rPr>
              <a:t>Mandelbaum</a:t>
            </a:r>
            <a:r>
              <a:rPr lang="en-US" sz="2800" b="1" dirty="0" smtClean="0">
                <a:solidFill>
                  <a:srgbClr val="00279F"/>
                </a:solidFill>
              </a:rPr>
              <a:t>, </a:t>
            </a:r>
            <a:r>
              <a:rPr lang="en-US" sz="2800" b="1" dirty="0" err="1" smtClean="0">
                <a:solidFill>
                  <a:srgbClr val="00279F"/>
                </a:solidFill>
              </a:rPr>
              <a:t>Padmanabhan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7321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Night is Full of Terrors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Let us first examine what theoretical foundations we can stand on if we abandon GR.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Is it a theory?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Can we predict (in principle) what we need to? If one writes an ad hoc modification of the </a:t>
            </a:r>
            <a:r>
              <a:rPr lang="en-US" sz="2800" b="1" dirty="0" err="1" smtClean="0">
                <a:solidFill>
                  <a:srgbClr val="00279F"/>
                </a:solidFill>
              </a:rPr>
              <a:t>Friedmann</a:t>
            </a:r>
            <a:r>
              <a:rPr lang="en-US" sz="2800" b="1" dirty="0" smtClean="0">
                <a:solidFill>
                  <a:srgbClr val="00279F"/>
                </a:solidFill>
              </a:rPr>
              <a:t> equation, e.g. </a:t>
            </a:r>
          </a:p>
          <a:p>
            <a:endParaRPr lang="en-US" sz="28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rgbClr val="00279F"/>
                </a:solidFill>
              </a:rPr>
              <a:t>We </a:t>
            </a:r>
            <a:r>
              <a:rPr lang="en-US" sz="2800" b="1" dirty="0" smtClean="0">
                <a:solidFill>
                  <a:srgbClr val="00279F"/>
                </a:solidFill>
              </a:rPr>
              <a:t>have no idea what it means outside of expansion quantities, e.g. implications for growth.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This is not to say such phenomenology is useless, but one should be aware of its limits.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34" y="4081746"/>
            <a:ext cx="3449524" cy="7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8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Sick Theories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Is it so sick we don’t want to touch it? 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Ghosts </a:t>
            </a:r>
            <a:r>
              <a:rPr lang="mr-IN" sz="2800" b="1" dirty="0" smtClean="0">
                <a:solidFill>
                  <a:schemeClr val="accent2"/>
                </a:solidFill>
              </a:rPr>
              <a:t>–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negative kinetic energy states that mean particles can run away from each other faster and faster (“like mad dogs across the universe”). </a:t>
            </a:r>
          </a:p>
          <a:p>
            <a:r>
              <a:rPr lang="en-US" sz="2800" b="1" dirty="0" smtClean="0">
                <a:solidFill>
                  <a:srgbClr val="00AE00"/>
                </a:solidFill>
              </a:rPr>
              <a:t>Unbounded states </a:t>
            </a:r>
            <a:r>
              <a:rPr lang="mr-IN" sz="2800" b="1" dirty="0" smtClean="0">
                <a:solidFill>
                  <a:srgbClr val="00AE00"/>
                </a:solidFill>
              </a:rPr>
              <a:t>–</a:t>
            </a:r>
            <a:r>
              <a:rPr lang="en-US" sz="2800" b="1" dirty="0" smtClean="0">
                <a:solidFill>
                  <a:srgbClr val="00AE00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Hamiltonian unbounded from below. The vacuum can spontaneously decay into negative energy particles. </a:t>
            </a:r>
          </a:p>
        </p:txBody>
      </p:sp>
    </p:spTree>
    <p:extLst>
      <p:ext uri="{BB962C8B-B14F-4D97-AF65-F5344CB8AC3E}">
        <p14:creationId xmlns:p14="http://schemas.microsoft.com/office/powerpoint/2010/main" val="4274146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Queasy Theories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Does the theory have uncomfortable elements?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Lorentz invariance violation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Superluminality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Instability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Tachyon/</a:t>
            </a:r>
            <a:r>
              <a:rPr lang="en-US" sz="2800" b="1" dirty="0" err="1" smtClean="0">
                <a:solidFill>
                  <a:schemeClr val="accent2"/>
                </a:solidFill>
              </a:rPr>
              <a:t>spinodal</a:t>
            </a:r>
            <a:r>
              <a:rPr lang="en-US" sz="2800" b="1" dirty="0" smtClean="0">
                <a:solidFill>
                  <a:schemeClr val="accent2"/>
                </a:solidFill>
              </a:rPr>
              <a:t> instability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negative mass squared terms. May just involve a hilltop. Or a sign the field will fragment into clustered particles, e.g. </a:t>
            </a:r>
            <a:r>
              <a:rPr lang="en-US" sz="2800" b="1" dirty="0" err="1" smtClean="0">
                <a:solidFill>
                  <a:srgbClr val="00279F"/>
                </a:solidFill>
              </a:rPr>
              <a:t>oscillons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AE00"/>
                </a:solidFill>
              </a:rPr>
              <a:t>Lagrange instability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negative sound speed squared. Field perturbations grow rapidly, possibly ruining validity of calculation. </a:t>
            </a:r>
          </a:p>
        </p:txBody>
      </p:sp>
    </p:spTree>
    <p:extLst>
      <p:ext uri="{BB962C8B-B14F-4D97-AF65-F5344CB8AC3E}">
        <p14:creationId xmlns:p14="http://schemas.microsoft.com/office/powerpoint/2010/main" val="2558300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Even Sick Theories Live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The model that revived scalar-tensor theories,      </a:t>
            </a:r>
            <a:r>
              <a:rPr lang="en-US" sz="2800" b="1" dirty="0" smtClean="0">
                <a:solidFill>
                  <a:schemeClr val="accent2"/>
                </a:solidFill>
              </a:rPr>
              <a:t>f(R) ~ 1/R </a:t>
            </a:r>
            <a:r>
              <a:rPr lang="en-US" sz="2400" b="1" dirty="0" smtClean="0"/>
              <a:t>[Carroll, </a:t>
            </a:r>
            <a:r>
              <a:rPr lang="en-US" sz="2400" b="1" dirty="0" err="1" smtClean="0"/>
              <a:t>Duvvuri</a:t>
            </a:r>
            <a:r>
              <a:rPr lang="en-US" sz="2400" b="1" dirty="0" smtClean="0"/>
              <a:t>, Turner, Trodden 2004] </a:t>
            </a:r>
            <a:r>
              <a:rPr lang="en-US" sz="2800" b="1" dirty="0" smtClean="0">
                <a:solidFill>
                  <a:srgbClr val="00279F"/>
                </a:solidFill>
              </a:rPr>
              <a:t>was immediately (within 1 month) shown to be unstable.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The DGP 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Dvali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Gabadadze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Porrati</a:t>
            </a:r>
            <a:r>
              <a:rPr lang="en-US" sz="2400" b="1" dirty="0" smtClean="0"/>
              <a:t> 2000</a:t>
            </a:r>
            <a:r>
              <a:rPr lang="en-US" sz="2400" b="1" dirty="0"/>
              <a:t>]</a:t>
            </a:r>
            <a:r>
              <a:rPr lang="en-US" sz="2400" b="1" dirty="0" smtClean="0"/>
              <a:t> </a:t>
            </a:r>
            <a:r>
              <a:rPr lang="en-US" sz="2800" b="1" dirty="0" err="1" smtClean="0">
                <a:solidFill>
                  <a:srgbClr val="00279F"/>
                </a:solidFill>
              </a:rPr>
              <a:t>extradimensional</a:t>
            </a:r>
            <a:r>
              <a:rPr lang="en-US" sz="2800" b="1" dirty="0" smtClean="0">
                <a:solidFill>
                  <a:srgbClr val="00279F"/>
                </a:solidFill>
              </a:rPr>
              <a:t> theory was shown to have a ghost by 2005. </a:t>
            </a:r>
          </a:p>
        </p:txBody>
      </p:sp>
    </p:spTree>
    <p:extLst>
      <p:ext uri="{BB962C8B-B14F-4D97-AF65-F5344CB8AC3E}">
        <p14:creationId xmlns:p14="http://schemas.microsoft.com/office/powerpoint/2010/main" val="3076187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Why Modify Gravity?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Because it’s there.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Theory Challenge </a:t>
            </a:r>
            <a:r>
              <a:rPr lang="mr-IN" sz="2800" b="1" dirty="0" smtClean="0">
                <a:solidFill>
                  <a:srgbClr val="000000"/>
                </a:solidFill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what </a:t>
            </a:r>
            <a:r>
              <a:rPr lang="en-US" sz="2800" b="1" dirty="0" smtClean="0">
                <a:solidFill>
                  <a:schemeClr val="accent2"/>
                </a:solidFill>
              </a:rPr>
              <a:t>freedom</a:t>
            </a:r>
            <a:r>
              <a:rPr lang="en-US" sz="2800" b="1" dirty="0" smtClean="0">
                <a:solidFill>
                  <a:srgbClr val="00279F"/>
                </a:solidFill>
              </a:rPr>
              <a:t> is there to create a consistent physical theory of gravity other than general relativity?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Experimental Challenge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we must test the </a:t>
            </a:r>
            <a:r>
              <a:rPr lang="en-US" sz="2800" b="1" dirty="0" smtClean="0">
                <a:solidFill>
                  <a:srgbClr val="00AE00"/>
                </a:solidFill>
              </a:rPr>
              <a:t>extrapolation</a:t>
            </a:r>
            <a:r>
              <a:rPr lang="en-US" sz="2800" b="1" dirty="0" smtClean="0">
                <a:solidFill>
                  <a:srgbClr val="00279F"/>
                </a:solidFill>
              </a:rPr>
              <a:t> of physics from the solar system/compact object scales (10</a:t>
            </a:r>
            <a:r>
              <a:rPr lang="en-US" sz="2800" b="1" baseline="30000" dirty="0" smtClean="0">
                <a:solidFill>
                  <a:srgbClr val="00279F"/>
                </a:solidFill>
              </a:rPr>
              <a:t>13</a:t>
            </a:r>
            <a:r>
              <a:rPr lang="en-US" sz="2800" b="1" dirty="0" smtClean="0">
                <a:solidFill>
                  <a:srgbClr val="00279F"/>
                </a:solidFill>
              </a:rPr>
              <a:t> cm) by a factor of </a:t>
            </a:r>
            <a:r>
              <a:rPr lang="en-US" sz="2800" b="1" dirty="0" smtClean="0">
                <a:solidFill>
                  <a:srgbClr val="00AE00"/>
                </a:solidFill>
              </a:rPr>
              <a:t>10</a:t>
            </a:r>
            <a:r>
              <a:rPr lang="en-US" sz="2800" b="1" baseline="30000" dirty="0" smtClean="0">
                <a:solidFill>
                  <a:srgbClr val="00AE00"/>
                </a:solidFill>
              </a:rPr>
              <a:t>15</a:t>
            </a:r>
            <a:r>
              <a:rPr lang="en-US" sz="2800" b="1" dirty="0" smtClean="0">
                <a:solidFill>
                  <a:srgbClr val="00279F"/>
                </a:solidFill>
              </a:rPr>
              <a:t> in length scale (and much more in scalar curvature) to cosmic scales. </a:t>
            </a:r>
          </a:p>
          <a:p>
            <a:r>
              <a:rPr lang="en-US" sz="2800" b="1" dirty="0" smtClean="0"/>
              <a:t>Observational Challenge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what is responsible for </a:t>
            </a:r>
            <a:r>
              <a:rPr lang="en-US" sz="2800" b="1" dirty="0" smtClean="0">
                <a:solidFill>
                  <a:srgbClr val="00AE00"/>
                </a:solidFill>
              </a:rPr>
              <a:t>cosmic acceleration</a:t>
            </a:r>
            <a:r>
              <a:rPr lang="en-US" sz="2800" b="1" dirty="0" smtClean="0">
                <a:solidFill>
                  <a:srgbClr val="00279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8410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Confused Theories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 Does the theory have a well defined initial value formulation?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Theories involving higher derivatives require extra initial conditions.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If these are provided, there are extra Hamiltonian canonical variables, and generally there is 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Ostrogradsky</a:t>
            </a:r>
            <a:r>
              <a:rPr lang="en-US" sz="2800" b="1" dirty="0" smtClean="0">
                <a:solidFill>
                  <a:schemeClr val="accent2"/>
                </a:solidFill>
              </a:rPr>
              <a:t> instability </a:t>
            </a:r>
            <a:r>
              <a:rPr lang="en-US" sz="2800" b="1" dirty="0" smtClean="0">
                <a:solidFill>
                  <a:srgbClr val="00279F"/>
                </a:solidFill>
              </a:rPr>
              <a:t>due to unbounded from below.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This can be avoided by extra constraints or degeneracies. </a:t>
            </a:r>
          </a:p>
          <a:p>
            <a:r>
              <a:rPr lang="en-US" sz="2800" b="1" dirty="0" smtClean="0">
                <a:solidFill>
                  <a:srgbClr val="FF6600"/>
                </a:solidFill>
              </a:rPr>
              <a:t>cf. beyond </a:t>
            </a:r>
            <a:r>
              <a:rPr lang="en-US" sz="2800" b="1" dirty="0" err="1" smtClean="0">
                <a:solidFill>
                  <a:srgbClr val="FF6600"/>
                </a:solidFill>
              </a:rPr>
              <a:t>Horndeski</a:t>
            </a:r>
            <a:r>
              <a:rPr lang="en-US" sz="2800" b="1" dirty="0" smtClean="0">
                <a:solidFill>
                  <a:srgbClr val="FF6600"/>
                </a:solidFill>
              </a:rPr>
              <a:t> and DHOST gravity</a:t>
            </a:r>
          </a:p>
        </p:txBody>
      </p:sp>
    </p:spTree>
    <p:extLst>
      <p:ext uri="{BB962C8B-B14F-4D97-AF65-F5344CB8AC3E}">
        <p14:creationId xmlns:p14="http://schemas.microsoft.com/office/powerpoint/2010/main" val="2479893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919" y="185994"/>
            <a:ext cx="7301288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What is Modified Gravity (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redux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44001"/>
            <a:ext cx="9110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It is not always easy to see whether gravity is really being modified. </a:t>
            </a:r>
          </a:p>
          <a:p>
            <a:endParaRPr lang="en-US" sz="2800" b="1" dirty="0" smtClean="0">
              <a:solidFill>
                <a:schemeClr val="accent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Jordan frame:</a:t>
            </a:r>
          </a:p>
          <a:p>
            <a:r>
              <a:rPr lang="en-US" sz="2800" b="1" dirty="0">
                <a:solidFill>
                  <a:srgbClr val="00279F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  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Minimal coupling to metric; geodesic deviation 	gives </a:t>
            </a:r>
            <a:r>
              <a:rPr lang="en-US" sz="2800" b="1" dirty="0" err="1" smtClean="0">
                <a:solidFill>
                  <a:srgbClr val="00279F"/>
                </a:solidFill>
              </a:rPr>
              <a:t>spacetime</a:t>
            </a:r>
            <a:r>
              <a:rPr lang="en-US" sz="2800" b="1" dirty="0" smtClean="0">
                <a:solidFill>
                  <a:srgbClr val="00279F"/>
                </a:solidFill>
              </a:rPr>
              <a:t> curvature</a:t>
            </a:r>
          </a:p>
          <a:p>
            <a:endParaRPr lang="en-US" sz="2800" b="1" dirty="0" smtClean="0">
              <a:solidFill>
                <a:srgbClr val="00AE00"/>
              </a:solidFill>
            </a:endParaRPr>
          </a:p>
          <a:p>
            <a:r>
              <a:rPr lang="en-US" sz="2800" b="1" dirty="0" smtClean="0">
                <a:solidFill>
                  <a:srgbClr val="00AE00"/>
                </a:solidFill>
              </a:rPr>
              <a:t>Einstein frame: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   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  <a:r>
              <a:rPr lang="en-US" sz="2800" b="1" dirty="0" err="1" smtClean="0">
                <a:solidFill>
                  <a:srgbClr val="00279F"/>
                </a:solidFill>
              </a:rPr>
              <a:t>Nonminimal</a:t>
            </a:r>
            <a:r>
              <a:rPr lang="en-US" sz="2800" b="1" dirty="0" smtClean="0">
                <a:solidFill>
                  <a:srgbClr val="00279F"/>
                </a:solidFill>
              </a:rPr>
              <a:t> coupling to g; 5</a:t>
            </a:r>
            <a:r>
              <a:rPr lang="en-US" sz="2800" b="1" baseline="30000" dirty="0" smtClean="0">
                <a:solidFill>
                  <a:srgbClr val="00279F"/>
                </a:solidFill>
              </a:rPr>
              <a:t>th</a:t>
            </a:r>
            <a:r>
              <a:rPr lang="en-US" sz="2800" b="1" dirty="0" smtClean="0">
                <a:solidFill>
                  <a:srgbClr val="00279F"/>
                </a:solidFill>
              </a:rPr>
              <a:t> force; spin 2 field 	separated (spin frame)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45" y="2665166"/>
            <a:ext cx="440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841" y="5011111"/>
            <a:ext cx="5067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5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5226" y="160338"/>
            <a:ext cx="744332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Scalar-Tensor Theory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46836"/>
            <a:ext cx="911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f(R) relation to scalar-tensor gravity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86" y="1687232"/>
            <a:ext cx="4033988" cy="499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106" y="2229967"/>
            <a:ext cx="911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Rewrite with a Lagrange multiplier</a:t>
            </a:r>
            <a:endParaRPr lang="en-US" sz="28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72" y="2804119"/>
            <a:ext cx="4673600" cy="584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1106" y="3376287"/>
            <a:ext cx="911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EOM for </a:t>
            </a:r>
            <a:r>
              <a:rPr lang="en-US" sz="2800" b="1" dirty="0" err="1" smtClean="0">
                <a:solidFill>
                  <a:srgbClr val="00279F"/>
                </a:solidFill>
                <a:latin typeface="+mj-lt"/>
              </a:rPr>
              <a:t>λ</a:t>
            </a:r>
            <a:r>
              <a:rPr lang="en-US" sz="2800" b="1" dirty="0" smtClean="0">
                <a:solidFill>
                  <a:srgbClr val="00279F"/>
                </a:solidFill>
              </a:rPr>
              <a:t> gives </a:t>
            </a:r>
            <a:r>
              <a:rPr lang="en-US" sz="2800" b="1" dirty="0" err="1" smtClean="0">
                <a:solidFill>
                  <a:srgbClr val="00279F"/>
                </a:solidFill>
                <a:latin typeface="+mj-lt"/>
              </a:rPr>
              <a:t>λ</a:t>
            </a:r>
            <a:r>
              <a:rPr lang="en-US" sz="2800" b="1" dirty="0" smtClean="0">
                <a:solidFill>
                  <a:srgbClr val="00279F"/>
                </a:solidFill>
              </a:rPr>
              <a:t>=R. Now </a:t>
            </a:r>
            <a:r>
              <a:rPr lang="en-US" sz="2800" b="1" dirty="0" smtClean="0">
                <a:solidFill>
                  <a:schemeClr val="accent2"/>
                </a:solidFill>
              </a:rPr>
              <a:t>conformal</a:t>
            </a:r>
            <a:r>
              <a:rPr lang="en-US" sz="2800" b="1" dirty="0" smtClean="0">
                <a:solidFill>
                  <a:srgbClr val="00279F"/>
                </a:solidFill>
              </a:rPr>
              <a:t> transform</a:t>
            </a:r>
            <a:endParaRPr lang="en-US" sz="28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592" y="4152904"/>
            <a:ext cx="1999733" cy="374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021" y="4121798"/>
            <a:ext cx="2881498" cy="3968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1106" y="4522606"/>
            <a:ext cx="9110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AE00"/>
                </a:solidFill>
              </a:rPr>
              <a:t>f</a:t>
            </a:r>
            <a:r>
              <a:rPr lang="en-US" sz="2800" b="1" baseline="-25000" dirty="0" err="1" smtClean="0">
                <a:solidFill>
                  <a:srgbClr val="00AE00"/>
                </a:solidFill>
              </a:rPr>
              <a:t>R</a:t>
            </a:r>
            <a:r>
              <a:rPr lang="en-US" sz="2800" b="1" dirty="0" smtClean="0">
                <a:solidFill>
                  <a:srgbClr val="00279F"/>
                </a:solidFill>
              </a:rPr>
              <a:t> defines a </a:t>
            </a:r>
            <a:r>
              <a:rPr lang="en-US" sz="2800" b="1" dirty="0" smtClean="0">
                <a:solidFill>
                  <a:schemeClr val="accent2"/>
                </a:solidFill>
              </a:rPr>
              <a:t>scalar</a:t>
            </a:r>
            <a:r>
              <a:rPr lang="en-US" sz="2800" b="1" dirty="0" smtClean="0">
                <a:solidFill>
                  <a:srgbClr val="00279F"/>
                </a:solidFill>
              </a:rPr>
              <a:t> field (called the </a:t>
            </a:r>
            <a:r>
              <a:rPr lang="en-US" sz="2800" b="1" dirty="0" err="1" smtClean="0">
                <a:solidFill>
                  <a:srgbClr val="00279F"/>
                </a:solidFill>
              </a:rPr>
              <a:t>scalaron</a:t>
            </a:r>
            <a:r>
              <a:rPr lang="en-US" sz="2800" b="1" dirty="0" smtClean="0">
                <a:solidFill>
                  <a:srgbClr val="00279F"/>
                </a:solidFill>
              </a:rPr>
              <a:t>) and the action takes the Einstein-Hilbert form</a:t>
            </a:r>
            <a:endParaRPr lang="en-US" sz="2800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878" y="5494879"/>
            <a:ext cx="6099823" cy="5974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1106" y="6072753"/>
            <a:ext cx="911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with effective scalar potential</a:t>
            </a:r>
            <a:endParaRPr lang="en-US" sz="2800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073" y="6587823"/>
            <a:ext cx="2443716" cy="5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3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Fully Modified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05516"/>
            <a:ext cx="9110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To fully, unambiguously modify gravity, one has to change the </a:t>
            </a:r>
            <a:r>
              <a:rPr lang="en-US" sz="2800" b="1" dirty="0" smtClean="0">
                <a:solidFill>
                  <a:schemeClr val="accent2"/>
                </a:solidFill>
              </a:rPr>
              <a:t>tensor propagation structure</a:t>
            </a:r>
            <a:r>
              <a:rPr lang="en-US" sz="2800" b="1" dirty="0" smtClean="0">
                <a:solidFill>
                  <a:srgbClr val="00279F"/>
                </a:solidFill>
              </a:rPr>
              <a:t>, i.e. the </a:t>
            </a:r>
            <a:r>
              <a:rPr lang="en-US" sz="2800" b="1" dirty="0" err="1" smtClean="0">
                <a:solidFill>
                  <a:srgbClr val="00279F"/>
                </a:solidFill>
              </a:rPr>
              <a:t>tracefree</a:t>
            </a:r>
            <a:r>
              <a:rPr lang="en-US" sz="2800" b="1" dirty="0" smtClean="0">
                <a:solidFill>
                  <a:srgbClr val="00279F"/>
                </a:solidFill>
              </a:rPr>
              <a:t> part of the tensor sector.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Effective field theories make this particularly clear.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This will change the speed of propagation of </a:t>
            </a:r>
            <a:r>
              <a:rPr lang="en-US" sz="2800" b="1" dirty="0" smtClean="0">
                <a:solidFill>
                  <a:srgbClr val="00AE00"/>
                </a:solidFill>
              </a:rPr>
              <a:t>gravitational waves</a:t>
            </a:r>
            <a:r>
              <a:rPr lang="en-US" sz="2800" b="1" dirty="0" smtClean="0">
                <a:solidFill>
                  <a:srgbClr val="00279F"/>
                </a:solidFill>
              </a:rPr>
              <a:t>. This is now highly constrained by GW170817 and GRB170817A, and effectively ruled out (depending on how desperate you are to keep it).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“Fully modified gravity is ~dead.” </a:t>
            </a:r>
          </a:p>
          <a:p>
            <a:r>
              <a:rPr lang="en-US" sz="2800" b="1" dirty="0" smtClean="0"/>
              <a:t>We return to this in Lecture 2. </a:t>
            </a:r>
          </a:p>
        </p:txBody>
      </p:sp>
    </p:spTree>
    <p:extLst>
      <p:ext uri="{BB962C8B-B14F-4D97-AF65-F5344CB8AC3E}">
        <p14:creationId xmlns:p14="http://schemas.microsoft.com/office/powerpoint/2010/main" val="2565128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Assorted Vocabulary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975003"/>
            <a:ext cx="9110094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Conformal metric: </a:t>
            </a:r>
            <a:endParaRPr lang="en-US" sz="2800" b="1" dirty="0" smtClean="0">
              <a:solidFill>
                <a:schemeClr val="accent2"/>
              </a:solidFill>
              <a:sym typeface="Wingdings"/>
            </a:endParaRPr>
          </a:p>
          <a:p>
            <a:r>
              <a:rPr lang="en-US" sz="2800" b="1" dirty="0" err="1" smtClean="0">
                <a:solidFill>
                  <a:srgbClr val="00AE00"/>
                </a:solidFill>
                <a:sym typeface="Wingdings"/>
              </a:rPr>
              <a:t>Disformal</a:t>
            </a:r>
            <a:r>
              <a:rPr lang="en-US" sz="2800" b="1" dirty="0" smtClean="0">
                <a:solidFill>
                  <a:srgbClr val="00AE00"/>
                </a:solidFill>
                <a:sym typeface="Wingdings"/>
              </a:rPr>
              <a:t> metric: </a:t>
            </a:r>
          </a:p>
          <a:p>
            <a:r>
              <a:rPr lang="en-US" sz="2400" b="1" dirty="0" smtClean="0">
                <a:solidFill>
                  <a:srgbClr val="00AE00"/>
                </a:solidFill>
                <a:sym typeface="Wingdings"/>
              </a:rPr>
              <a:t>Shift symmetry: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                 ; obeyed by theories only depending on      . Gives some protection against quantum corrections. </a:t>
            </a:r>
            <a:r>
              <a:rPr lang="en-US" sz="2400" b="1" dirty="0" err="1" smtClean="0">
                <a:solidFill>
                  <a:srgbClr val="00279F"/>
                </a:solidFill>
                <a:sym typeface="Wingdings"/>
              </a:rPr>
              <a:t>Disformal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theories are often shift symmetric.   e.g. </a:t>
            </a:r>
            <a:r>
              <a:rPr lang="en-US" sz="2400" b="1" dirty="0" err="1" smtClean="0">
                <a:solidFill>
                  <a:srgbClr val="FF6600"/>
                </a:solidFill>
                <a:sym typeface="Wingdings"/>
              </a:rPr>
              <a:t>Galileons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. </a:t>
            </a:r>
          </a:p>
          <a:p>
            <a:r>
              <a:rPr lang="en-US" sz="2400" b="1" dirty="0" smtClean="0">
                <a:solidFill>
                  <a:srgbClr val="00AE00"/>
                </a:solidFill>
                <a:sym typeface="Wingdings"/>
              </a:rPr>
              <a:t>Self-tuning: 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The scalar degree of freedom dynamically adjusts to cancel out a cosmological constant. Generally done through </a:t>
            </a:r>
            <a:r>
              <a:rPr lang="en-US" sz="2400" b="1" dirty="0" err="1" smtClean="0">
                <a:solidFill>
                  <a:srgbClr val="00279F"/>
                </a:solidFill>
                <a:sym typeface="Wingdings"/>
              </a:rPr>
              <a:t>disformal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terms. e.g. </a:t>
            </a:r>
            <a:r>
              <a:rPr lang="en-US" sz="2400" b="1" dirty="0" smtClean="0">
                <a:solidFill>
                  <a:srgbClr val="FF6600"/>
                </a:solidFill>
                <a:sym typeface="Wingdings"/>
              </a:rPr>
              <a:t>Fab 4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, </a:t>
            </a:r>
            <a:r>
              <a:rPr lang="en-US" sz="2400" b="1" dirty="0" smtClean="0">
                <a:solidFill>
                  <a:srgbClr val="FF6600"/>
                </a:solidFill>
                <a:sym typeface="Wingdings"/>
              </a:rPr>
              <a:t>Fab 5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The bad news: </a:t>
            </a:r>
            <a:r>
              <a:rPr lang="en-US" sz="2800" b="1" dirty="0" err="1" smtClean="0">
                <a:solidFill>
                  <a:srgbClr val="00279F"/>
                </a:solidFill>
                <a:sym typeface="Wingdings"/>
              </a:rPr>
              <a:t>disformality</a:t>
            </a:r>
            <a:r>
              <a:rPr lang="en-US" sz="2800" b="1" dirty="0" smtClean="0">
                <a:solidFill>
                  <a:srgbClr val="00279F"/>
                </a:solidFill>
                <a:sym typeface="Wingdings"/>
              </a:rPr>
              <a:t> is “ruled out” by </a:t>
            </a:r>
            <a:r>
              <a:rPr lang="en-US" sz="2800" b="1" dirty="0" err="1" smtClean="0">
                <a:solidFill>
                  <a:srgbClr val="00279F"/>
                </a:solidFill>
                <a:sym typeface="Wingdings"/>
              </a:rPr>
              <a:t>c</a:t>
            </a:r>
            <a:r>
              <a:rPr lang="en-US" sz="2800" b="1" baseline="-25000" dirty="0" err="1" smtClean="0">
                <a:solidFill>
                  <a:srgbClr val="00279F"/>
                </a:solidFill>
                <a:sym typeface="Wingdings"/>
              </a:rPr>
              <a:t>T</a:t>
            </a:r>
            <a:r>
              <a:rPr lang="en-US" sz="2800" b="1" dirty="0" smtClean="0">
                <a:solidFill>
                  <a:srgbClr val="00279F"/>
                </a:solidFill>
                <a:sym typeface="Wingdings"/>
              </a:rPr>
              <a:t>=1. </a:t>
            </a:r>
          </a:p>
          <a:p>
            <a:r>
              <a:rPr lang="en-US" sz="2800" b="1" dirty="0" smtClean="0"/>
              <a:t>We’re basically left with conformal theories (least interesting?).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197" y="1101200"/>
            <a:ext cx="2768264" cy="37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565" y="1064911"/>
            <a:ext cx="25908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188" y="1710572"/>
            <a:ext cx="3949700" cy="43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0044" y="1006391"/>
            <a:ext cx="28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;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117" y="2270716"/>
            <a:ext cx="14478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432" y="2688345"/>
            <a:ext cx="482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" y="160338"/>
            <a:ext cx="7952898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Gravity Actions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55907"/>
            <a:ext cx="9110094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Einstein-Hilbert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Quintessence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K-essence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f(R)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DGP</a:t>
            </a:r>
          </a:p>
          <a:p>
            <a:r>
              <a:rPr lang="en-US" sz="2800" b="1" dirty="0" err="1" smtClean="0">
                <a:solidFill>
                  <a:srgbClr val="00279F"/>
                </a:solidFill>
              </a:rPr>
              <a:t>Galileons</a:t>
            </a:r>
            <a:endParaRPr lang="en-US" sz="2800" b="1" dirty="0" smtClean="0">
              <a:solidFill>
                <a:srgbClr val="00279F"/>
              </a:solidFill>
            </a:endParaRPr>
          </a:p>
          <a:p>
            <a:endParaRPr lang="en-US" sz="2800" b="1" dirty="0">
              <a:solidFill>
                <a:srgbClr val="00279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072" y="1086685"/>
            <a:ext cx="2807221" cy="618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17" y="1696973"/>
            <a:ext cx="4267369" cy="589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51" y="2331325"/>
            <a:ext cx="4714031" cy="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117" y="2931871"/>
            <a:ext cx="2969158" cy="587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724" y="3586847"/>
            <a:ext cx="4539154" cy="586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74" y="4205752"/>
            <a:ext cx="3881906" cy="756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4515" y="5088488"/>
            <a:ext cx="7368289" cy="99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933" y="6177186"/>
            <a:ext cx="8798084" cy="6698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36189" y="6785847"/>
            <a:ext cx="2716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79F"/>
                </a:solidFill>
              </a:rPr>
              <a:t>a</a:t>
            </a:r>
            <a:r>
              <a:rPr lang="en-US" sz="2400" b="1" dirty="0" smtClean="0">
                <a:solidFill>
                  <a:srgbClr val="00279F"/>
                </a:solidFill>
              </a:rPr>
              <a:t>nd many more...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71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" y="160338"/>
            <a:ext cx="7952898" cy="5667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General Approaches to Modify Gravity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Next: how to approach modified gravity without choosing one particular theory.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Effective field theory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Property functions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Modified Poisson equations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514" y="4660521"/>
            <a:ext cx="8958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Within a particular theory, one can do computational simulations </a:t>
            </a:r>
            <a:r>
              <a:rPr lang="mr-IN" sz="2400" b="1" dirty="0" smtClean="0">
                <a:solidFill>
                  <a:srgbClr val="00279F"/>
                </a:solidFill>
              </a:rPr>
              <a:t>–</a:t>
            </a:r>
            <a:r>
              <a:rPr lang="en-US" sz="2400" b="1" dirty="0" smtClean="0">
                <a:solidFill>
                  <a:srgbClr val="00279F"/>
                </a:solidFill>
              </a:rPr>
              <a:t> see lectures by Prof. </a:t>
            </a:r>
            <a:r>
              <a:rPr lang="en-US" sz="2400" b="1" dirty="0" err="1" smtClean="0">
                <a:solidFill>
                  <a:srgbClr val="00279F"/>
                </a:solidFill>
              </a:rPr>
              <a:t>Mota</a:t>
            </a:r>
            <a:r>
              <a:rPr lang="en-US" sz="2400" b="1" dirty="0" smtClean="0">
                <a:solidFill>
                  <a:srgbClr val="00279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7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This Course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accent2"/>
                </a:solidFill>
              </a:rPr>
              <a:t>Why and What?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Ways to modify gravity and ways not to. The many failures and why. What makes a consistent physical theory. </a:t>
            </a:r>
          </a:p>
          <a:p>
            <a:endParaRPr lang="en-US" sz="16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rgbClr val="00AE00"/>
                </a:solidFill>
              </a:rPr>
              <a:t>2. How?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Specific classes/models to modify gravity; specific ways to model independently modify gravity. </a:t>
            </a:r>
          </a:p>
          <a:p>
            <a:endParaRPr lang="en-US" sz="16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rgbClr val="00AE00"/>
                </a:solidFill>
              </a:rPr>
              <a:t>3. Where?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Where are we now? Where do we go next? </a:t>
            </a:r>
          </a:p>
        </p:txBody>
      </p:sp>
    </p:spTree>
    <p:extLst>
      <p:ext uri="{BB962C8B-B14F-4D97-AF65-F5344CB8AC3E}">
        <p14:creationId xmlns:p14="http://schemas.microsoft.com/office/powerpoint/2010/main" val="2356718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Not This Course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20969"/>
            <a:ext cx="9110094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This course, at </a:t>
            </a:r>
            <a:r>
              <a:rPr lang="en-US" sz="2800" b="1" dirty="0" smtClean="0">
                <a:solidFill>
                  <a:srgbClr val="00AE00"/>
                </a:solidFill>
              </a:rPr>
              <a:t>Cosmology</a:t>
            </a:r>
            <a:r>
              <a:rPr lang="en-US" sz="2800" b="1" dirty="0" smtClean="0">
                <a:solidFill>
                  <a:srgbClr val="00279F"/>
                </a:solidFill>
              </a:rPr>
              <a:t> on the Beach, focuses on cosmic gravity, not</a:t>
            </a:r>
          </a:p>
          <a:p>
            <a:r>
              <a:rPr lang="en-US" sz="2800" b="1" dirty="0" smtClean="0"/>
              <a:t>Lab tests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279F"/>
                </a:solidFill>
              </a:rPr>
              <a:t>no model independent path to connect to cosmic gravity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279F"/>
                </a:solidFill>
              </a:rPr>
              <a:t>“dark energy in the lab” is a misnomer for dark sector physics, no clear connection to cosmos</a:t>
            </a:r>
          </a:p>
          <a:p>
            <a:pPr>
              <a:buClr>
                <a:schemeClr val="accent2"/>
              </a:buClr>
            </a:pPr>
            <a:r>
              <a:rPr lang="en-US" sz="2800" b="1" dirty="0" smtClean="0">
                <a:solidFill>
                  <a:srgbClr val="000000"/>
                </a:solidFill>
              </a:rPr>
              <a:t>Dark matter replacement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279F"/>
                </a:solidFill>
              </a:rPr>
              <a:t>Doesn’t compel me. Very tough to match all observations, e.g. offset from baryons, halo </a:t>
            </a:r>
            <a:r>
              <a:rPr lang="en-US" sz="2400" b="1" dirty="0" err="1" smtClean="0">
                <a:solidFill>
                  <a:srgbClr val="00279F"/>
                </a:solidFill>
              </a:rPr>
              <a:t>triaxiality</a:t>
            </a:r>
            <a:r>
              <a:rPr lang="en-US" sz="2400" b="1" dirty="0" smtClean="0">
                <a:solidFill>
                  <a:srgbClr val="00279F"/>
                </a:solidFill>
              </a:rPr>
              <a:t>, disk/bar stability. </a:t>
            </a:r>
          </a:p>
          <a:p>
            <a:pPr>
              <a:buClr>
                <a:schemeClr val="accent2"/>
              </a:buClr>
            </a:pPr>
            <a:r>
              <a:rPr lang="en-US" sz="2800" b="1" dirty="0" smtClean="0">
                <a:solidFill>
                  <a:srgbClr val="000000"/>
                </a:solidFill>
              </a:rPr>
              <a:t>Screening mechanisms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279F"/>
                </a:solidFill>
              </a:rPr>
              <a:t>See course by Prof. </a:t>
            </a:r>
            <a:r>
              <a:rPr lang="en-US" sz="2400" b="1" dirty="0" err="1" smtClean="0">
                <a:solidFill>
                  <a:srgbClr val="00279F"/>
                </a:solidFill>
              </a:rPr>
              <a:t>Mota</a:t>
            </a:r>
            <a:endParaRPr lang="en-US" sz="2400" b="1" dirty="0" smtClean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91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What is Modified Gravity?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 generally agreed definition!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Is it whatever causes cosmic acceleration? </a:t>
            </a:r>
            <a:r>
              <a:rPr lang="en-US" sz="2800" b="1" dirty="0" smtClean="0">
                <a:solidFill>
                  <a:schemeClr val="accent2"/>
                </a:solidFill>
              </a:rPr>
              <a:t>No, simple scalar field can do that.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Whatever </a:t>
            </a:r>
            <a:r>
              <a:rPr lang="en-US" sz="2800" b="1" dirty="0">
                <a:solidFill>
                  <a:srgbClr val="00279F"/>
                </a:solidFill>
              </a:rPr>
              <a:t>causes cosmic </a:t>
            </a:r>
            <a:r>
              <a:rPr lang="en-US" sz="2800" b="1" dirty="0" smtClean="0">
                <a:solidFill>
                  <a:srgbClr val="00279F"/>
                </a:solidFill>
              </a:rPr>
              <a:t>acceleration through a mechanism other than its effective energy momentum tensor? </a:t>
            </a:r>
            <a:r>
              <a:rPr lang="en-US" sz="2800" b="1" dirty="0" smtClean="0">
                <a:solidFill>
                  <a:srgbClr val="00AE00"/>
                </a:solidFill>
              </a:rPr>
              <a:t>[Not always easy to separate from </a:t>
            </a:r>
            <a:r>
              <a:rPr lang="en-US" sz="2800" b="1" dirty="0" err="1" smtClean="0">
                <a:solidFill>
                  <a:srgbClr val="00AE00"/>
                </a:solidFill>
              </a:rPr>
              <a:t>Stückelberg</a:t>
            </a:r>
            <a:r>
              <a:rPr lang="en-US" sz="2800" b="1" dirty="0" smtClean="0">
                <a:solidFill>
                  <a:srgbClr val="00AE00"/>
                </a:solidFill>
              </a:rPr>
              <a:t> transform]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Whatever modifies the tensor sector? </a:t>
            </a:r>
            <a:r>
              <a:rPr lang="en-US" sz="2800" b="1" dirty="0" smtClean="0">
                <a:solidFill>
                  <a:srgbClr val="00AE00"/>
                </a:solidFill>
              </a:rPr>
              <a:t>[Not always easy to separate from Jordan/Einstein transform]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Whatever modifies the propagation of the spin 2 graviton field? </a:t>
            </a:r>
            <a:r>
              <a:rPr lang="en-US" sz="2800" b="1" dirty="0" smtClean="0">
                <a:solidFill>
                  <a:srgbClr val="00AE00"/>
                </a:solidFill>
              </a:rPr>
              <a:t>[Well defined, my favorite, ruled out!]</a:t>
            </a:r>
          </a:p>
        </p:txBody>
      </p:sp>
    </p:spTree>
    <p:extLst>
      <p:ext uri="{BB962C8B-B14F-4D97-AF65-F5344CB8AC3E}">
        <p14:creationId xmlns:p14="http://schemas.microsoft.com/office/powerpoint/2010/main" val="3445516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Is it Easy to Modify Gravity?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If modifying gravity is so vague, it must be easy to do, right?</a:t>
            </a:r>
          </a:p>
          <a:p>
            <a:endParaRPr lang="en-US" sz="28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rgbClr val="00279F"/>
                </a:solidFill>
              </a:rPr>
              <a:t>And due to the discovery of cosmic acceleration, we must be the first generation to try, right? </a:t>
            </a:r>
          </a:p>
        </p:txBody>
      </p:sp>
    </p:spTree>
    <p:extLst>
      <p:ext uri="{BB962C8B-B14F-4D97-AF65-F5344CB8AC3E}">
        <p14:creationId xmlns:p14="http://schemas.microsoft.com/office/powerpoint/2010/main" val="818500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Long Road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902892"/>
            <a:ext cx="9110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Theoretical Landscape of the 20</a:t>
            </a:r>
            <a:r>
              <a:rPr lang="en-US" sz="2800" b="1" baseline="30000" dirty="0" smtClean="0">
                <a:solidFill>
                  <a:srgbClr val="00279F"/>
                </a:solidFill>
              </a:rPr>
              <a:t>th</a:t>
            </a:r>
            <a:r>
              <a:rPr lang="en-US" sz="2800" b="1" dirty="0" smtClean="0">
                <a:solidFill>
                  <a:srgbClr val="00279F"/>
                </a:solidFill>
              </a:rPr>
              <a:t> Century: Competing Theories of Gravity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  <a:r>
              <a:rPr lang="en-US" sz="2800" b="1" dirty="0" err="1" smtClean="0"/>
              <a:t>Slava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Turyshev</a:t>
            </a:r>
            <a:r>
              <a:rPr lang="en-US" sz="2800" b="1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83060" y="640459"/>
            <a:ext cx="5097854" cy="7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01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Long Road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954204"/>
            <a:ext cx="9110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History repeats: </a:t>
            </a:r>
            <a:r>
              <a:rPr lang="en-US" sz="2800" b="1" dirty="0" smtClean="0">
                <a:solidFill>
                  <a:schemeClr val="accent2"/>
                </a:solidFill>
              </a:rPr>
              <a:t>Theoretical soundness </a:t>
            </a:r>
            <a:r>
              <a:rPr lang="en-US" sz="2800" b="1" dirty="0" smtClean="0">
                <a:solidFill>
                  <a:srgbClr val="00279F"/>
                </a:solidFill>
              </a:rPr>
              <a:t>and </a:t>
            </a:r>
            <a:r>
              <a:rPr lang="en-US" sz="2800" b="1" dirty="0" smtClean="0">
                <a:solidFill>
                  <a:srgbClr val="00AE00"/>
                </a:solidFill>
              </a:rPr>
              <a:t>Observational constraints </a:t>
            </a:r>
            <a:r>
              <a:rPr lang="en-US" sz="2800" b="1" dirty="0" smtClean="0">
                <a:solidFill>
                  <a:srgbClr val="00279F"/>
                </a:solidFill>
              </a:rPr>
              <a:t>rule out theories.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56934" y="55527"/>
            <a:ext cx="4929626" cy="8762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362" y="6710751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+mj-lt"/>
              </a:rPr>
              <a:t>Slava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Turyshev</a:t>
            </a:r>
            <a:r>
              <a:rPr lang="en-US" sz="2400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590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Long Road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A certain role played by “aesthetics”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43647" y="-480266"/>
            <a:ext cx="3635860" cy="8818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7362" y="6710751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+mj-lt"/>
              </a:rPr>
              <a:t>Slava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Turyshev</a:t>
            </a:r>
            <a:r>
              <a:rPr lang="en-US" sz="2400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609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_099rv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_099rv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er_099r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_099r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51815</TotalTime>
  <Words>1572</Words>
  <Application>Microsoft Macintosh PowerPoint</Application>
  <PresentationFormat>Custom</PresentationFormat>
  <Paragraphs>175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Per_099rv1</vt:lpstr>
      <vt:lpstr>PowerPoint Presentation</vt:lpstr>
      <vt:lpstr>Why Modify Gravity?</vt:lpstr>
      <vt:lpstr>This Course</vt:lpstr>
      <vt:lpstr>Not This Course</vt:lpstr>
      <vt:lpstr>What is Modified Gravity?</vt:lpstr>
      <vt:lpstr>Is it Easy to Modify Gravity?</vt:lpstr>
      <vt:lpstr>A Long Road</vt:lpstr>
      <vt:lpstr>A Long Road</vt:lpstr>
      <vt:lpstr>A Long Road</vt:lpstr>
      <vt:lpstr>No-Go or Go Around</vt:lpstr>
      <vt:lpstr>Pandora’s Box</vt:lpstr>
      <vt:lpstr>Aesthetics</vt:lpstr>
      <vt:lpstr>Aesthetics</vt:lpstr>
      <vt:lpstr>Gravity and Cosmic Evolution</vt:lpstr>
      <vt:lpstr>Gravity and Cosmic Structure</vt:lpstr>
      <vt:lpstr>The Night is Full of Terrors</vt:lpstr>
      <vt:lpstr>Sick Theories</vt:lpstr>
      <vt:lpstr>Queasy Theories</vt:lpstr>
      <vt:lpstr>Even Sick Theories Live</vt:lpstr>
      <vt:lpstr>Confused Theories</vt:lpstr>
      <vt:lpstr>What is Modified Gravity (redux)?</vt:lpstr>
      <vt:lpstr>Scalar-Tensor Theory</vt:lpstr>
      <vt:lpstr>Fully Modified Gravity</vt:lpstr>
      <vt:lpstr>Assorted Vocabulary</vt:lpstr>
      <vt:lpstr>Gravity Actions</vt:lpstr>
      <vt:lpstr>General Approaches to Modify Gravity</vt:lpstr>
    </vt:vector>
  </TitlesOfParts>
  <Company>E Linder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</cp:lastModifiedBy>
  <cp:revision>817</cp:revision>
  <cp:lastPrinted>2013-06-01T08:18:10Z</cp:lastPrinted>
  <dcterms:created xsi:type="dcterms:W3CDTF">2013-08-12T05:55:07Z</dcterms:created>
  <dcterms:modified xsi:type="dcterms:W3CDTF">2017-12-11T03:39:57Z</dcterms:modified>
</cp:coreProperties>
</file>